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21" r:id="rId3"/>
    <p:sldId id="316" r:id="rId4"/>
    <p:sldId id="333" r:id="rId5"/>
    <p:sldId id="317" r:id="rId6"/>
    <p:sldId id="259" r:id="rId7"/>
    <p:sldId id="260" r:id="rId8"/>
    <p:sldId id="261" r:id="rId9"/>
    <p:sldId id="318" r:id="rId10"/>
    <p:sldId id="320" r:id="rId11"/>
    <p:sldId id="262" r:id="rId12"/>
    <p:sldId id="264" r:id="rId13"/>
    <p:sldId id="263" r:id="rId14"/>
    <p:sldId id="266" r:id="rId15"/>
    <p:sldId id="267" r:id="rId16"/>
    <p:sldId id="323" r:id="rId17"/>
    <p:sldId id="327" r:id="rId18"/>
    <p:sldId id="269" r:id="rId19"/>
    <p:sldId id="270" r:id="rId20"/>
    <p:sldId id="271" r:id="rId21"/>
    <p:sldId id="272" r:id="rId22"/>
    <p:sldId id="273" r:id="rId23"/>
    <p:sldId id="277" r:id="rId24"/>
    <p:sldId id="274" r:id="rId25"/>
    <p:sldId id="275" r:id="rId26"/>
    <p:sldId id="278" r:id="rId27"/>
    <p:sldId id="280" r:id="rId28"/>
    <p:sldId id="276" r:id="rId29"/>
    <p:sldId id="279" r:id="rId30"/>
    <p:sldId id="281" r:id="rId31"/>
    <p:sldId id="283" r:id="rId32"/>
    <p:sldId id="282" r:id="rId33"/>
    <p:sldId id="284" r:id="rId34"/>
    <p:sldId id="286" r:id="rId35"/>
    <p:sldId id="285" r:id="rId36"/>
    <p:sldId id="287" r:id="rId37"/>
    <p:sldId id="288" r:id="rId38"/>
    <p:sldId id="289" r:id="rId39"/>
    <p:sldId id="322" r:id="rId40"/>
    <p:sldId id="335" r:id="rId41"/>
    <p:sldId id="334" r:id="rId42"/>
    <p:sldId id="336" r:id="rId43"/>
    <p:sldId id="337" r:id="rId44"/>
    <p:sldId id="326" r:id="rId45"/>
    <p:sldId id="329" r:id="rId46"/>
    <p:sldId id="290" r:id="rId47"/>
    <p:sldId id="291" r:id="rId48"/>
    <p:sldId id="292" r:id="rId49"/>
    <p:sldId id="293" r:id="rId50"/>
    <p:sldId id="294" r:id="rId51"/>
    <p:sldId id="295" r:id="rId52"/>
    <p:sldId id="296" r:id="rId53"/>
    <p:sldId id="340" r:id="rId54"/>
    <p:sldId id="343" r:id="rId55"/>
    <p:sldId id="297" r:id="rId56"/>
    <p:sldId id="330" r:id="rId57"/>
    <p:sldId id="298" r:id="rId58"/>
    <p:sldId id="299" r:id="rId59"/>
    <p:sldId id="342" r:id="rId60"/>
    <p:sldId id="300" r:id="rId61"/>
    <p:sldId id="325" r:id="rId62"/>
    <p:sldId id="302" r:id="rId63"/>
    <p:sldId id="338" r:id="rId64"/>
    <p:sldId id="301" r:id="rId65"/>
    <p:sldId id="339" r:id="rId66"/>
    <p:sldId id="341" r:id="rId67"/>
    <p:sldId id="303" r:id="rId68"/>
    <p:sldId id="304" r:id="rId69"/>
    <p:sldId id="331" r:id="rId70"/>
    <p:sldId id="305" r:id="rId71"/>
    <p:sldId id="306" r:id="rId72"/>
    <p:sldId id="307" r:id="rId73"/>
    <p:sldId id="311" r:id="rId74"/>
    <p:sldId id="310" r:id="rId75"/>
    <p:sldId id="312" r:id="rId76"/>
    <p:sldId id="332" r:id="rId77"/>
    <p:sldId id="308" r:id="rId78"/>
    <p:sldId id="309" r:id="rId79"/>
    <p:sldId id="313" r:id="rId80"/>
    <p:sldId id="314" r:id="rId81"/>
    <p:sldId id="344" r:id="rId82"/>
    <p:sldId id="315" r:id="rId83"/>
    <p:sldId id="34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0B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5950" autoAdjust="0"/>
  </p:normalViewPr>
  <p:slideViewPr>
    <p:cSldViewPr>
      <p:cViewPr varScale="1">
        <p:scale>
          <a:sx n="47" d="100"/>
          <a:sy n="47" d="100"/>
        </p:scale>
        <p:origin x="-20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otX val="30"/>
      <c:perspective val="30"/>
    </c:view3D>
    <c:plotArea>
      <c:layout/>
      <c:pie3DChart>
        <c:varyColors val="1"/>
        <c:ser>
          <c:idx val="0"/>
          <c:order val="0"/>
          <c:tx>
            <c:strRef>
              <c:f>Sheet1!$B$1</c:f>
              <c:strCache>
                <c:ptCount val="1"/>
                <c:pt idx="0">
                  <c:v>Prevalence of STEMI</c:v>
                </c:pt>
              </c:strCache>
            </c:strRef>
          </c:tx>
          <c:explosion val="25"/>
          <c:cat>
            <c:strRef>
              <c:f>Sheet1!$A$2:$A$4</c:f>
              <c:strCache>
                <c:ptCount val="3"/>
                <c:pt idx="0">
                  <c:v>Inferior 58%</c:v>
                </c:pt>
                <c:pt idx="1">
                  <c:v>Anterior 39%</c:v>
                </c:pt>
                <c:pt idx="2">
                  <c:v>Other 3%</c:v>
                </c:pt>
              </c:strCache>
            </c:strRef>
          </c:cat>
          <c:val>
            <c:numRef>
              <c:f>Sheet1!$B$2:$B$4</c:f>
              <c:numCache>
                <c:formatCode>General</c:formatCode>
                <c:ptCount val="3"/>
                <c:pt idx="0">
                  <c:v>58</c:v>
                </c:pt>
                <c:pt idx="1">
                  <c:v>39</c:v>
                </c:pt>
                <c:pt idx="2">
                  <c:v>3</c:v>
                </c:pt>
              </c:numCache>
            </c:numRef>
          </c:val>
        </c:ser>
      </c:pie3DChart>
    </c:plotArea>
    <c:legend>
      <c:legendPos val="r"/>
      <c:layout/>
    </c:legend>
    <c:plotVisOnly val="1"/>
  </c:chart>
  <c:txPr>
    <a:bodyPr/>
    <a:lstStyle/>
    <a:p>
      <a:pPr>
        <a:defRPr sz="1800">
          <a:latin typeface="Times New Roman" pitchFamily="18" charset="0"/>
          <a:cs typeface="Times New Roman"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FB00D-2743-4973-8436-6B804D36D6A4}" type="datetimeFigureOut">
              <a:rPr lang="en-US" smtClean="0"/>
              <a:pPr/>
              <a:t>3/24/2015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103CF-A433-410A-A3D2-717DDA4CE47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Isolated ST depression in the precordial leads may present the difficulty to</a:t>
            </a:r>
          </a:p>
          <a:p>
            <a:r>
              <a:rPr lang="en-IN" dirty="0" smtClean="0"/>
              <a:t>Differentiate acute CX occlusion, resulting in true posterior wall infarction,</a:t>
            </a:r>
          </a:p>
          <a:p>
            <a:r>
              <a:rPr lang="en-IN" dirty="0" smtClean="0"/>
              <a:t>from nonocclusive anterior myocardial ischemia. It has been suggested that in</a:t>
            </a:r>
          </a:p>
          <a:p>
            <a:r>
              <a:rPr lang="en-IN" dirty="0" smtClean="0"/>
              <a:t>that situation maximal ST depression in  or  is predictive for acute CX</a:t>
            </a:r>
          </a:p>
          <a:p>
            <a:r>
              <a:rPr lang="en-IN" dirty="0" smtClean="0"/>
              <a:t>occlusion (24-26). Also the recording of </a:t>
            </a:r>
            <a:r>
              <a:rPr lang="en-IN" dirty="0" err="1" smtClean="0"/>
              <a:t>qR</a:t>
            </a:r>
            <a:r>
              <a:rPr lang="en-IN" dirty="0" smtClean="0"/>
              <a:t> complexes with ST segment</a:t>
            </a:r>
          </a:p>
          <a:p>
            <a:r>
              <a:rPr lang="en-IN" dirty="0" smtClean="0"/>
              <a:t>elevation in leads  has been recommended to diagnose a CX occlusion</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70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Gusto</a:t>
            </a:r>
            <a:r>
              <a:rPr lang="en-US" baseline="0" dirty="0" smtClean="0"/>
              <a:t> I cohort population </a:t>
            </a:r>
            <a:r>
              <a:rPr lang="en-US" baseline="0" dirty="0" err="1" smtClean="0"/>
              <a:t>Topol</a:t>
            </a:r>
            <a:r>
              <a:rPr lang="en-US" baseline="0" dirty="0" smtClean="0"/>
              <a:t> EJ; </a:t>
            </a:r>
            <a:r>
              <a:rPr lang="en-US" baseline="0" dirty="0" err="1" smtClean="0"/>
              <a:t>ed</a:t>
            </a:r>
            <a:r>
              <a:rPr lang="en-US" baseline="0" dirty="0" smtClean="0"/>
              <a:t> 1998</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81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IN" sz="1200" dirty="0" smtClean="0"/>
              <a:t>The two coronary arteries, the right coronary artery (RCA) and left coronary artery (LCA), originate from their respective sinuses of Valsalva—the RCA from the right sinus of Valsalva and the LCA from the left sinus of Valsalva.</a:t>
            </a:r>
          </a:p>
          <a:p>
            <a:r>
              <a:rPr lang="en-IN" sz="1200" dirty="0" smtClean="0"/>
              <a:t> The right sinus of Valsalva is located anteriorly and the left sinus of Valsalva posteriorly and to the left. The third sinus of Valsalva, located posteriorly and to the right, does not give rise to a coronary artery, and is referred to as “</a:t>
            </a:r>
            <a:r>
              <a:rPr lang="en-IN" sz="1200" dirty="0" err="1" smtClean="0"/>
              <a:t>noncoronary</a:t>
            </a:r>
            <a:r>
              <a:rPr lang="en-IN" sz="1200" dirty="0" smtClean="0"/>
              <a:t> cusp/sinus.”</a:t>
            </a:r>
          </a:p>
          <a:p>
            <a:r>
              <a:rPr lang="en-IN" sz="1200" dirty="0" smtClean="0"/>
              <a:t> There may be variations in the number, shape, and location of coronary </a:t>
            </a:r>
            <a:r>
              <a:rPr lang="en-IN" sz="1200" dirty="0" err="1" smtClean="0"/>
              <a:t>ostia</a:t>
            </a:r>
            <a:r>
              <a:rPr lang="en-IN" sz="1200" dirty="0" smtClean="0"/>
              <a:t> or origins of the coronary arteries, most of which are of no clinical significance.</a:t>
            </a:r>
          </a:p>
          <a:p>
            <a:r>
              <a:rPr lang="en-IN" sz="1200" dirty="0" smtClean="0"/>
              <a:t>The RCA arises from the right sinus of Valsalva, inferior to the origin of the LCA.</a:t>
            </a:r>
          </a:p>
          <a:p>
            <a:r>
              <a:rPr lang="en-IN" sz="1200" dirty="0" smtClean="0"/>
              <a:t> It courses anteriorly and inferiorly under the right atrial appendage along the right </a:t>
            </a:r>
            <a:r>
              <a:rPr lang="en-IN" sz="1200" dirty="0" err="1" smtClean="0"/>
              <a:t>atrioventricular</a:t>
            </a:r>
            <a:r>
              <a:rPr lang="en-IN" sz="1200" dirty="0" smtClean="0"/>
              <a:t> (AV) groove, toward the acute margin of the heart, where it turns posteriorly and inferiorly toward the crux of the heart and divides into the posterior descending coronary artery (PDA) and the posterolateral ventricular branch (PLB) </a:t>
            </a:r>
          </a:p>
          <a:p>
            <a:endParaRPr lang="en-IN" sz="1200" dirty="0" smtClean="0"/>
          </a:p>
          <a:p>
            <a:r>
              <a:rPr lang="en-IN" sz="1200" dirty="0" smtClean="0"/>
              <a:t>The RCA supplies the </a:t>
            </a:r>
            <a:r>
              <a:rPr lang="en-IN" sz="1200" b="1" dirty="0" smtClean="0"/>
              <a:t>right atrium, right ventricle, posterior third of the interventricular septum, and sinoatrial and AV nodes</a:t>
            </a:r>
            <a:r>
              <a:rPr lang="en-IN" sz="1200" dirty="0" smtClean="0"/>
              <a:t>.</a:t>
            </a:r>
          </a:p>
          <a:p>
            <a:r>
              <a:rPr lang="en-IN" sz="1200" dirty="0" smtClean="0"/>
              <a:t>The conus branch arises as the first branch of the RCA  </a:t>
            </a:r>
          </a:p>
          <a:p>
            <a:r>
              <a:rPr lang="en-IN" sz="1200" dirty="0" smtClean="0"/>
              <a:t>The conus branch courses anteriorly and to the right and supplies the pulmonary outflow tract </a:t>
            </a:r>
          </a:p>
          <a:p>
            <a:r>
              <a:rPr lang="en-IN" sz="1200" dirty="0" smtClean="0"/>
              <a:t>The sinoatrial nodal artery is the second branch that arises from the proximal RCA in 65.4%, immediately distal to the RCA origin. In 16.6% of cases, the sinoatrial nodal artery arises from the LCX  </a:t>
            </a:r>
          </a:p>
          <a:p>
            <a:r>
              <a:rPr lang="en-IN" sz="1200" dirty="0" smtClean="0"/>
              <a:t>This artery courses toward the superior vena cava near the cranial aspect of the interatrial septum</a:t>
            </a:r>
          </a:p>
          <a:p>
            <a:endParaRPr lang="en-US" sz="1200" dirty="0" smtClean="0"/>
          </a:p>
          <a:p>
            <a:r>
              <a:rPr lang="en-IN" sz="1200" dirty="0" smtClean="0"/>
              <a:t>The next branches of the RCA are the marginal branches that supply the right ventricular myocardium.</a:t>
            </a:r>
          </a:p>
          <a:p>
            <a:r>
              <a:rPr lang="en-IN" sz="1200" dirty="0" smtClean="0"/>
              <a:t> The acute marginal artery comes off the acute margin of the heart and courses anteriorly and to the right, anterior to the right ventricle.</a:t>
            </a:r>
          </a:p>
          <a:p>
            <a:r>
              <a:rPr lang="en-IN" sz="1200" dirty="0" smtClean="0"/>
              <a:t> The acute marginal branches supply the free wall of the right ventricular myocardium</a:t>
            </a:r>
          </a:p>
          <a:p>
            <a:endParaRPr lang="en-US" sz="1200" dirty="0" smtClean="0"/>
          </a:p>
          <a:p>
            <a:r>
              <a:rPr lang="en-IN" sz="1200" dirty="0" smtClean="0"/>
              <a:t>In 10% to 20% of patients, an acute marginal branch runs on the diaphragmatic surface of the heart to supply the distal posterior interventricular septum. </a:t>
            </a:r>
          </a:p>
          <a:p>
            <a:r>
              <a:rPr lang="en-IN" sz="1200" dirty="0" smtClean="0"/>
              <a:t>After the RCA gives off the acute marginal branches, it continues in the right AV groove toward the diaphragmatic aspect of the heart. At the crux of the heart, the RCA makes a U-turn and branches into the PDA and PLB.</a:t>
            </a:r>
          </a:p>
          <a:p>
            <a:endParaRPr lang="en-US" sz="1200" dirty="0" smtClean="0"/>
          </a:p>
          <a:p>
            <a:r>
              <a:rPr lang="en-IN" dirty="0" smtClean="0"/>
              <a:t>The PDA is of variable size and runs along the diaphragmatic surface in the posterior interventricular groove toward the inferior septum. Short septal branches arising perpendicularly from the PDA supply the posterior third of the septum and can connect with the septal branches from the LAD to form a collateral circulation. </a:t>
            </a:r>
          </a:p>
          <a:p>
            <a:r>
              <a:rPr lang="en-IN" dirty="0" smtClean="0"/>
              <a:t>The PLB runs in the posterior left AV groove and gives off multiple branches that supply the posterior and inferior wall of the left ventricle. </a:t>
            </a:r>
          </a:p>
          <a:p>
            <a:r>
              <a:rPr lang="en-IN" dirty="0" smtClean="0"/>
              <a:t>Within 1 to 2 cm of the crux, the PLB runs on the diaphragmatic surface of the left ventricle parallel to the PDA to supply the posterolateral diaphragmatic surface of the left ventricle. Here the RCA can serve as a collateral for an occluded LCX. </a:t>
            </a:r>
          </a:p>
          <a:p>
            <a:r>
              <a:rPr lang="en-IN" dirty="0" smtClean="0"/>
              <a:t>Also close to the crux of the heart, just distal to the PDA origin, the RCA gives rise to a small AV nodal artery that supplies the AV node of the conduction system . The AV nodal artery arises from the LCX in a left dominant system.</a:t>
            </a:r>
          </a:p>
          <a:p>
            <a:endParaRPr lang="en-US" dirty="0" smtClean="0"/>
          </a:p>
          <a:p>
            <a:r>
              <a:rPr lang="en-IN" sz="1200" dirty="0" smtClean="0"/>
              <a:t>The LAD runs anteriorly and inferiorly in the heart, and supplies the anterior and antero-lateral wall of the left ventricular myocardium and the anterior two thirds of the interventricular </a:t>
            </a:r>
            <a:r>
              <a:rPr lang="en-IN" sz="1200" dirty="0" err="1" smtClean="0"/>
              <a:t>septo-manterior</a:t>
            </a:r>
            <a:r>
              <a:rPr lang="en-IN" sz="1200" dirty="0" smtClean="0"/>
              <a:t> interventricular groove to the apex of </a:t>
            </a:r>
            <a:endParaRPr lang="en-IN" dirty="0" smtClean="0"/>
          </a:p>
          <a:p>
            <a:endParaRPr lang="en-IN" sz="1200" dirty="0" smtClean="0"/>
          </a:p>
          <a:p>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Therefore, the injury vector direction is determined by the</a:t>
            </a:r>
            <a:r>
              <a:rPr lang="en-IN" baseline="0" dirty="0" smtClean="0"/>
              <a:t> </a:t>
            </a:r>
            <a:r>
              <a:rPr lang="en-IN" dirty="0" smtClean="0"/>
              <a:t>myocardial area at risk, which will be different according to the occluded artery</a:t>
            </a:r>
            <a:r>
              <a:rPr lang="en-IN" baseline="0" dirty="0" smtClean="0"/>
              <a:t> </a:t>
            </a:r>
            <a:r>
              <a:rPr lang="en-IN" dirty="0" smtClean="0"/>
              <a:t>and the site of the occlusion</a:t>
            </a:r>
          </a:p>
          <a:p>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13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When evaluating a patient with STEMI with ST-segment elevation in precordial leads</a:t>
            </a:r>
          </a:p>
          <a:p>
            <a:r>
              <a:rPr lang="en-IN" dirty="0" smtClean="0"/>
              <a:t>(V1−2to V4−6),we can strongly suggest that the occluded artery is the LAD. The correlation of the</a:t>
            </a:r>
          </a:p>
          <a:p>
            <a:r>
              <a:rPr lang="en-IN" dirty="0" smtClean="0"/>
              <a:t>ST-segment elevation in V1−2to V4−6with the ST morphology in </a:t>
            </a:r>
            <a:r>
              <a:rPr lang="en-IN" dirty="0" err="1" smtClean="0"/>
              <a:t>II,III,and</a:t>
            </a:r>
            <a:r>
              <a:rPr lang="en-IN" dirty="0" smtClean="0"/>
              <a:t> aVF allows us to know</a:t>
            </a:r>
          </a:p>
          <a:p>
            <a:r>
              <a:rPr lang="en-IN" dirty="0" smtClean="0"/>
              <a:t>if it is an occlusion proximal or distal to D1. If it is </a:t>
            </a:r>
            <a:r>
              <a:rPr lang="en-IN" dirty="0" err="1" smtClean="0"/>
              <a:t>proximal,the</a:t>
            </a:r>
            <a:r>
              <a:rPr lang="en-IN" dirty="0" smtClean="0"/>
              <a:t> involved muscular mass in the</a:t>
            </a:r>
          </a:p>
          <a:p>
            <a:r>
              <a:rPr lang="en-IN" dirty="0" smtClean="0"/>
              <a:t>anterior wall is large and the injury vector is directed forward and </a:t>
            </a:r>
            <a:r>
              <a:rPr lang="en-IN" dirty="0" err="1" smtClean="0"/>
              <a:t>upward,even</a:t>
            </a:r>
            <a:r>
              <a:rPr lang="en-IN" dirty="0" smtClean="0"/>
              <a:t> though there can</a:t>
            </a:r>
          </a:p>
          <a:p>
            <a:r>
              <a:rPr lang="en-IN" dirty="0" smtClean="0"/>
              <a:t>be an evident inferior wall compromise if the </a:t>
            </a:r>
            <a:r>
              <a:rPr lang="en-IN" dirty="0" err="1" smtClean="0"/>
              <a:t>LADis</a:t>
            </a:r>
            <a:r>
              <a:rPr lang="en-IN" dirty="0" smtClean="0"/>
              <a:t> long. This explains the negativity recorded in</a:t>
            </a:r>
          </a:p>
          <a:p>
            <a:r>
              <a:rPr lang="en-IN" dirty="0" err="1" smtClean="0"/>
              <a:t>II,III,and</a:t>
            </a:r>
            <a:r>
              <a:rPr lang="en-IN" dirty="0" smtClean="0"/>
              <a:t> aVF since these leads face the tail of the injury vector. On the </a:t>
            </a:r>
            <a:r>
              <a:rPr lang="en-IN" dirty="0" err="1" smtClean="0"/>
              <a:t>contrary,when</a:t>
            </a:r>
            <a:r>
              <a:rPr lang="en-IN" dirty="0" smtClean="0"/>
              <a:t> the</a:t>
            </a:r>
          </a:p>
          <a:p>
            <a:r>
              <a:rPr lang="en-IN" dirty="0" smtClean="0"/>
              <a:t>involved myocardial mass in the anterior wall is </a:t>
            </a:r>
            <a:r>
              <a:rPr lang="en-IN" dirty="0" err="1" smtClean="0"/>
              <a:t>smaller,because</a:t>
            </a:r>
            <a:r>
              <a:rPr lang="en-IN" dirty="0" smtClean="0"/>
              <a:t> it is an occlusion distal toD1,</a:t>
            </a:r>
          </a:p>
          <a:p>
            <a:r>
              <a:rPr lang="en-IN" dirty="0" smtClean="0"/>
              <a:t>and the </a:t>
            </a:r>
            <a:r>
              <a:rPr lang="en-IN" dirty="0" err="1" smtClean="0"/>
              <a:t>LADis</a:t>
            </a:r>
            <a:r>
              <a:rPr lang="en-IN" dirty="0" smtClean="0"/>
              <a:t> quite </a:t>
            </a:r>
            <a:r>
              <a:rPr lang="en-IN" dirty="0" err="1" smtClean="0"/>
              <a:t>long,the</a:t>
            </a:r>
            <a:r>
              <a:rPr lang="en-IN" dirty="0" smtClean="0"/>
              <a:t> injury vector in this U-shaped infarction (</a:t>
            </a:r>
            <a:r>
              <a:rPr lang="en-IN" dirty="0" err="1" smtClean="0"/>
              <a:t>inferoanterior</a:t>
            </a:r>
            <a:r>
              <a:rPr lang="en-IN" dirty="0" smtClean="0"/>
              <a:t>) is directed</a:t>
            </a:r>
          </a:p>
          <a:p>
            <a:r>
              <a:rPr lang="en-IN" dirty="0" err="1" smtClean="0"/>
              <a:t>anteriorly,but</a:t>
            </a:r>
            <a:r>
              <a:rPr lang="en-IN" dirty="0" smtClean="0"/>
              <a:t> somewhat </a:t>
            </a:r>
            <a:r>
              <a:rPr lang="en-IN" dirty="0" err="1" smtClean="0"/>
              <a:t>downward,and</a:t>
            </a:r>
            <a:r>
              <a:rPr lang="en-IN" dirty="0" smtClean="0"/>
              <a:t> so it generally produces slight ST-segment elevation in II,</a:t>
            </a:r>
          </a:p>
          <a:p>
            <a:r>
              <a:rPr lang="en-IN" dirty="0" err="1" smtClean="0"/>
              <a:t>III,and</a:t>
            </a:r>
            <a:r>
              <a:rPr lang="en-IN" dirty="0" smtClean="0"/>
              <a:t> aVF because these leads face the head of the injury vector</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14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a STEMI with ST-segment elevation present in </a:t>
            </a:r>
            <a:r>
              <a:rPr lang="en-IN" dirty="0" err="1" smtClean="0"/>
              <a:t>II,III,and</a:t>
            </a:r>
            <a:r>
              <a:rPr lang="en-IN" dirty="0" smtClean="0"/>
              <a:t> aVF, the study of the ST</a:t>
            </a:r>
          </a:p>
          <a:p>
            <a:r>
              <a:rPr lang="en-IN" dirty="0" smtClean="0"/>
              <a:t>elevation and depression in different leads facilitates identification of the occluded artery (RCA or</a:t>
            </a:r>
          </a:p>
          <a:p>
            <a:r>
              <a:rPr lang="en-IN" dirty="0" smtClean="0"/>
              <a:t>LCX) and even the site of the occlusion and its anatomical characteristics (</a:t>
            </a:r>
            <a:r>
              <a:rPr lang="en-IN" dirty="0" err="1" smtClean="0"/>
              <a:t>dominance,etc</a:t>
            </a:r>
            <a:r>
              <a:rPr lang="en-IN" dirty="0" smtClean="0"/>
              <a:t>). For</a:t>
            </a:r>
          </a:p>
          <a:p>
            <a:r>
              <a:rPr lang="en-IN" dirty="0" smtClean="0"/>
              <a:t>example, in this figure we can see that if ST-segment depression exists in lead I, it means that this</a:t>
            </a:r>
          </a:p>
          <a:p>
            <a:r>
              <a:rPr lang="en-IN" dirty="0" smtClean="0"/>
              <a:t>lead is facing the tail of the injury vector that is directed to the </a:t>
            </a:r>
            <a:r>
              <a:rPr lang="en-IN" dirty="0" err="1" smtClean="0"/>
              <a:t>right,and</a:t>
            </a:r>
            <a:r>
              <a:rPr lang="en-IN" dirty="0" smtClean="0"/>
              <a:t> therefore the occlusion is</a:t>
            </a:r>
          </a:p>
          <a:p>
            <a:r>
              <a:rPr lang="en-IN" dirty="0" smtClean="0"/>
              <a:t>located in the RCA. On the </a:t>
            </a:r>
            <a:r>
              <a:rPr lang="en-IN" dirty="0" err="1" smtClean="0"/>
              <a:t>contrary,when</a:t>
            </a:r>
            <a:r>
              <a:rPr lang="en-IN" dirty="0" smtClean="0"/>
              <a:t> the occlusion is located in the </a:t>
            </a:r>
            <a:r>
              <a:rPr lang="en-IN" dirty="0" err="1" smtClean="0"/>
              <a:t>LCX,lead</a:t>
            </a:r>
            <a:r>
              <a:rPr lang="en-IN" dirty="0" smtClean="0"/>
              <a:t> I faces the</a:t>
            </a:r>
          </a:p>
          <a:p>
            <a:r>
              <a:rPr lang="en-IN" dirty="0" smtClean="0"/>
              <a:t>injury vector </a:t>
            </a:r>
            <a:r>
              <a:rPr lang="en-IN" dirty="0" err="1" smtClean="0"/>
              <a:t>head,and</a:t>
            </a:r>
            <a:r>
              <a:rPr lang="en-IN" dirty="0" smtClean="0"/>
              <a:t> in this case it is directed somewhat to the left and will be recorded as</a:t>
            </a:r>
          </a:p>
          <a:p>
            <a:r>
              <a:rPr lang="en-IN" dirty="0" smtClean="0"/>
              <a:t>ST-segment elevation in lead I. </a:t>
            </a:r>
            <a:r>
              <a:rPr lang="en-IN" dirty="0" err="1" smtClean="0"/>
              <a:t>Therefore,checking</a:t>
            </a:r>
            <a:r>
              <a:rPr lang="en-IN" dirty="0" smtClean="0"/>
              <a:t> the ST deviation in lead I may give a clue as to</a:t>
            </a:r>
          </a:p>
          <a:p>
            <a:r>
              <a:rPr lang="en-IN" dirty="0" smtClean="0"/>
              <a:t>as to the location of the culprit artery</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15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this case, </a:t>
            </a:r>
            <a:r>
              <a:rPr lang="en-IN" dirty="0" err="1" smtClean="0"/>
              <a:t>theinjury</a:t>
            </a:r>
            <a:r>
              <a:rPr lang="en-IN" dirty="0" smtClean="0"/>
              <a:t> </a:t>
            </a:r>
            <a:r>
              <a:rPr lang="en-IN" dirty="0" err="1" smtClean="0"/>
              <a:t>vectoris</a:t>
            </a:r>
            <a:r>
              <a:rPr lang="en-IN" dirty="0" smtClean="0"/>
              <a:t> directed anteriorly and </a:t>
            </a:r>
            <a:r>
              <a:rPr lang="en-IN" b="1" dirty="0" smtClean="0"/>
              <a:t>upward, and somewhat to the right or the left</a:t>
            </a:r>
            <a:r>
              <a:rPr lang="en-IN" dirty="0" smtClean="0"/>
              <a:t>, depending on whether septal–the most frequent–or lateral involvement predominates</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19</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When the involvement of the </a:t>
            </a:r>
            <a:r>
              <a:rPr lang="en-IN" dirty="0" err="1" smtClean="0"/>
              <a:t>anterolateral</a:t>
            </a:r>
            <a:r>
              <a:rPr lang="en-IN" dirty="0" smtClean="0"/>
              <a:t> area is predominant, the ST elevation is also seen in </a:t>
            </a:r>
            <a:r>
              <a:rPr lang="en-IN" dirty="0" err="1" smtClean="0"/>
              <a:t>aVL</a:t>
            </a:r>
            <a:r>
              <a:rPr lang="en-IN" dirty="0" smtClean="0"/>
              <a:t> and</a:t>
            </a:r>
            <a:r>
              <a:rPr lang="en-IN" baseline="0" dirty="0" smtClean="0"/>
              <a:t> </a:t>
            </a:r>
            <a:r>
              <a:rPr lang="en-IN" dirty="0" smtClean="0"/>
              <a:t>often in I because the injury vector falls in the positive </a:t>
            </a:r>
            <a:r>
              <a:rPr lang="en-IN" dirty="0" err="1" smtClean="0"/>
              <a:t>hemifield</a:t>
            </a:r>
            <a:r>
              <a:rPr lang="en-IN" dirty="0" smtClean="0"/>
              <a:t> of </a:t>
            </a:r>
            <a:r>
              <a:rPr lang="en-IN" dirty="0" err="1" smtClean="0"/>
              <a:t>aVL</a:t>
            </a:r>
            <a:r>
              <a:rPr lang="en-IN" dirty="0" smtClean="0"/>
              <a:t> and on</a:t>
            </a:r>
            <a:r>
              <a:rPr lang="en-IN" baseline="0" dirty="0" smtClean="0"/>
              <a:t> </a:t>
            </a:r>
            <a:r>
              <a:rPr lang="en-IN" dirty="0" smtClean="0"/>
              <a:t>the border of positive </a:t>
            </a:r>
            <a:r>
              <a:rPr lang="en-IN" dirty="0" err="1" smtClean="0"/>
              <a:t>hemifield</a:t>
            </a:r>
            <a:r>
              <a:rPr lang="en-IN" dirty="0" smtClean="0"/>
              <a:t> of I (around−90◦). The larger the ST-segment</a:t>
            </a:r>
            <a:r>
              <a:rPr lang="en-IN" baseline="0" dirty="0" smtClean="0"/>
              <a:t> </a:t>
            </a:r>
            <a:r>
              <a:rPr lang="en-IN" dirty="0" smtClean="0"/>
              <a:t>elevation in </a:t>
            </a:r>
            <a:r>
              <a:rPr lang="en-IN" dirty="0" err="1" smtClean="0"/>
              <a:t>aVL</a:t>
            </a:r>
            <a:r>
              <a:rPr lang="en-IN" dirty="0" smtClean="0"/>
              <a:t> (</a:t>
            </a:r>
            <a:r>
              <a:rPr lang="en-IN" dirty="0" err="1" smtClean="0"/>
              <a:t>anterolateral</a:t>
            </a:r>
            <a:r>
              <a:rPr lang="en-IN" dirty="0" smtClean="0"/>
              <a:t> involvement), the lesser the changes in aVR</a:t>
            </a:r>
            <a:r>
              <a:rPr lang="en-IN" baseline="0" dirty="0" smtClean="0"/>
              <a:t> </a:t>
            </a:r>
            <a:r>
              <a:rPr lang="en-IN" dirty="0" smtClean="0"/>
              <a:t>(</a:t>
            </a:r>
            <a:r>
              <a:rPr lang="en-IN" dirty="0" err="1" smtClean="0"/>
              <a:t>anteroseptal</a:t>
            </a:r>
            <a:r>
              <a:rPr lang="en-IN" dirty="0" smtClean="0"/>
              <a:t> involvement) and vice versa. ST-segment depression occurs in</a:t>
            </a:r>
            <a:r>
              <a:rPr lang="en-IN" baseline="0" dirty="0" smtClean="0"/>
              <a:t> </a:t>
            </a:r>
            <a:r>
              <a:rPr lang="en-IN" dirty="0" smtClean="0"/>
              <a:t>the inferior leads especially in II and also in V5−6 because the </a:t>
            </a:r>
            <a:r>
              <a:rPr lang="en-IN" dirty="0" err="1" smtClean="0"/>
              <a:t>anteroseptal</a:t>
            </a:r>
            <a:r>
              <a:rPr lang="en-IN" baseline="0" dirty="0" smtClean="0"/>
              <a:t> </a:t>
            </a:r>
            <a:r>
              <a:rPr lang="en-IN" dirty="0" smtClean="0"/>
              <a:t>compromise is usually predominant over the </a:t>
            </a:r>
            <a:r>
              <a:rPr lang="en-IN" dirty="0" err="1" smtClean="0"/>
              <a:t>anterolateral</a:t>
            </a:r>
            <a:r>
              <a:rPr lang="en-IN" dirty="0" smtClean="0"/>
              <a:t> compromise and</a:t>
            </a:r>
            <a:r>
              <a:rPr lang="en-IN" baseline="0" dirty="0" smtClean="0"/>
              <a:t> </a:t>
            </a:r>
            <a:r>
              <a:rPr lang="en-IN" dirty="0" smtClean="0"/>
              <a:t>the injury vector is directed somewhat to the right and upward</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20</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this case, the injury </a:t>
            </a:r>
            <a:r>
              <a:rPr lang="en-IN" dirty="0" err="1" smtClean="0"/>
              <a:t>vectoris</a:t>
            </a:r>
            <a:r>
              <a:rPr lang="en-IN" dirty="0" smtClean="0"/>
              <a:t> directed anteriorly, upward, and somewhat</a:t>
            </a:r>
          </a:p>
          <a:p>
            <a:r>
              <a:rPr lang="en-IN" dirty="0" smtClean="0"/>
              <a:t>to the left</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33</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Diagnosing RV-involvement in inferior wall infarction is  difficult from the</a:t>
            </a:r>
          </a:p>
          <a:p>
            <a:r>
              <a:rPr lang="en-IN" dirty="0" smtClean="0"/>
              <a:t>standard 12 </a:t>
            </a:r>
            <a:r>
              <a:rPr lang="en-IN" dirty="0" err="1" smtClean="0"/>
              <a:t>leadECG</a:t>
            </a:r>
            <a:r>
              <a:rPr lang="en-IN" dirty="0" smtClean="0"/>
              <a:t>. The reason being that precordial leads overlying the RV</a:t>
            </a:r>
          </a:p>
          <a:p>
            <a:r>
              <a:rPr lang="en-IN" dirty="0" smtClean="0"/>
              <a:t>frequently record ST depression due to reciprocal ST segment changes</a:t>
            </a:r>
          </a:p>
          <a:p>
            <a:r>
              <a:rPr lang="en-IN" dirty="0" smtClean="0"/>
              <a:t>of ischemia  of the posterior wall</a:t>
            </a:r>
            <a:endParaRPr lang="en-IN" dirty="0"/>
          </a:p>
        </p:txBody>
      </p:sp>
      <p:sp>
        <p:nvSpPr>
          <p:cNvPr id="4" name="Slide Number Placeholder 3"/>
          <p:cNvSpPr>
            <a:spLocks noGrp="1"/>
          </p:cNvSpPr>
          <p:nvPr>
            <p:ph type="sldNum" sz="quarter" idx="10"/>
          </p:nvPr>
        </p:nvSpPr>
        <p:spPr/>
        <p:txBody>
          <a:bodyPr/>
          <a:lstStyle/>
          <a:p>
            <a:fld id="{4AF103CF-A433-410A-A3D2-717DDA4CE470}" type="slidenum">
              <a:rPr lang="en-IN" smtClean="0"/>
              <a:pPr/>
              <a:t>57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CF4C5DF-8F5E-4AA3-A831-D51F7C707498}" type="datetimeFigureOut">
              <a:rPr lang="en-US" smtClean="0"/>
              <a:pPr/>
              <a:t>3/24/2015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CF4C5DF-8F5E-4AA3-A831-D51F7C707498}" type="datetimeFigureOut">
              <a:rPr lang="en-US" smtClean="0"/>
              <a:pPr/>
              <a:t>3/24/2015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CF4C5DF-8F5E-4AA3-A831-D51F7C707498}" type="datetimeFigureOut">
              <a:rPr lang="en-US" smtClean="0"/>
              <a:pPr/>
              <a:t>3/24/2015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CF4C5DF-8F5E-4AA3-A831-D51F7C707498}" type="datetimeFigureOut">
              <a:rPr lang="en-US" smtClean="0"/>
              <a:pPr/>
              <a:t>3/24/2015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C5DF-8F5E-4AA3-A831-D51F7C707498}" type="datetimeFigureOut">
              <a:rPr lang="en-US" smtClean="0"/>
              <a:pPr/>
              <a:t>3/24/2015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CF4C5DF-8F5E-4AA3-A831-D51F7C707498}" type="datetimeFigureOut">
              <a:rPr lang="en-US" smtClean="0"/>
              <a:pPr/>
              <a:t>3/24/2015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CF4C5DF-8F5E-4AA3-A831-D51F7C707498}" type="datetimeFigureOut">
              <a:rPr lang="en-US" smtClean="0"/>
              <a:pPr/>
              <a:t>3/24/2015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CF4C5DF-8F5E-4AA3-A831-D51F7C707498}" type="datetimeFigureOut">
              <a:rPr lang="en-US" smtClean="0"/>
              <a:pPr/>
              <a:t>3/24/2015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C5DF-8F5E-4AA3-A831-D51F7C707498}" type="datetimeFigureOut">
              <a:rPr lang="en-US" smtClean="0"/>
              <a:pPr/>
              <a:t>3/24/2015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C5DF-8F5E-4AA3-A831-D51F7C707498}" type="datetimeFigureOut">
              <a:rPr lang="en-US" smtClean="0"/>
              <a:pPr/>
              <a:t>3/24/2015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C5DF-8F5E-4AA3-A831-D51F7C707498}" type="datetimeFigureOut">
              <a:rPr lang="en-US" smtClean="0"/>
              <a:pPr/>
              <a:t>3/24/2015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75883A-5734-49BA-BA8C-8D8C0901FC8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C5DF-8F5E-4AA3-A831-D51F7C707498}" type="datetimeFigureOut">
              <a:rPr lang="en-US" smtClean="0"/>
              <a:pPr/>
              <a:t>3/24/2015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5883A-5734-49BA-BA8C-8D8C0901FC8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0174"/>
            <a:ext cx="7772400" cy="1470025"/>
          </a:xfrm>
        </p:spPr>
        <p:txBody>
          <a:bodyPr/>
          <a:lstStyle/>
          <a:p>
            <a:r>
              <a:rPr lang="en-US" b="1" dirty="0" smtClean="0">
                <a:solidFill>
                  <a:srgbClr val="1E30B8"/>
                </a:solidFill>
                <a:effectLst>
                  <a:outerShdw blurRad="38100" dist="38100" dir="2700000" algn="tl">
                    <a:srgbClr val="000000">
                      <a:alpha val="43137"/>
                    </a:srgbClr>
                  </a:outerShdw>
                </a:effectLst>
                <a:latin typeface="Footlight MT Light" pitchFamily="18" charset="0"/>
              </a:rPr>
              <a:t>Localization of culprit artery in STEMI</a:t>
            </a:r>
            <a:endParaRPr lang="en-IN" b="1" dirty="0">
              <a:solidFill>
                <a:srgbClr val="1E30B8"/>
              </a:solidFill>
              <a:effectLst>
                <a:outerShdw blurRad="38100" dist="38100" dir="2700000" algn="tl">
                  <a:srgbClr val="000000">
                    <a:alpha val="43137"/>
                  </a:srgbClr>
                </a:outerShdw>
              </a:effectLst>
              <a:latin typeface="Footlight MT Light" pitchFamily="18" charset="0"/>
            </a:endParaRPr>
          </a:p>
        </p:txBody>
      </p:sp>
      <p:sp>
        <p:nvSpPr>
          <p:cNvPr id="3" name="Subtitle 2"/>
          <p:cNvSpPr>
            <a:spLocks noGrp="1"/>
          </p:cNvSpPr>
          <p:nvPr>
            <p:ph type="subTitle" idx="1"/>
          </p:nvPr>
        </p:nvSpPr>
        <p:spPr>
          <a:xfrm>
            <a:off x="1371600" y="3255949"/>
            <a:ext cx="6400800" cy="1752600"/>
          </a:xfrm>
        </p:spPr>
        <p:txBody>
          <a:bodyPr>
            <a:normAutofit fontScale="70000" lnSpcReduction="20000"/>
          </a:bodyPr>
          <a:lstStyle/>
          <a:p>
            <a:r>
              <a:rPr lang="en-US"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Topic presentation</a:t>
            </a:r>
          </a:p>
          <a:p>
            <a:r>
              <a:rPr lang="en-US" sz="3600" dirty="0" smtClean="0">
                <a:solidFill>
                  <a:schemeClr val="tx1">
                    <a:lumMod val="95000"/>
                    <a:lumOff val="5000"/>
                  </a:schemeClr>
                </a:solidFill>
                <a:latin typeface="Times New Roman" pitchFamily="18" charset="0"/>
                <a:cs typeface="Times New Roman" pitchFamily="18" charset="0"/>
              </a:rPr>
              <a:t>Speaker </a:t>
            </a:r>
          </a:p>
          <a:p>
            <a:r>
              <a:rPr lang="en-US" sz="3600" dirty="0" smtClean="0">
                <a:solidFill>
                  <a:schemeClr val="tx1">
                    <a:lumMod val="95000"/>
                    <a:lumOff val="5000"/>
                  </a:schemeClr>
                </a:solidFill>
                <a:latin typeface="Times New Roman" pitchFamily="18" charset="0"/>
                <a:cs typeface="Times New Roman" pitchFamily="18" charset="0"/>
              </a:rPr>
              <a:t>Dr.Suneesh.K</a:t>
            </a:r>
            <a:r>
              <a:rPr lang="en-US" dirty="0" smtClean="0">
                <a:solidFill>
                  <a:schemeClr val="tx1">
                    <a:lumMod val="95000"/>
                    <a:lumOff val="5000"/>
                  </a:schemeClr>
                </a:solidFill>
                <a:latin typeface="Times New Roman" pitchFamily="18" charset="0"/>
                <a:cs typeface="Times New Roman" pitchFamily="18" charset="0"/>
              </a:rPr>
              <a:t/>
            </a:r>
            <a:br>
              <a:rPr lang="en-US" dirty="0" smtClean="0">
                <a:solidFill>
                  <a:schemeClr val="tx1">
                    <a:lumMod val="95000"/>
                    <a:lumOff val="5000"/>
                  </a:schemeClr>
                </a:solidFill>
                <a:latin typeface="Times New Roman" pitchFamily="18" charset="0"/>
                <a:cs typeface="Times New Roman" pitchFamily="18" charset="0"/>
              </a:rPr>
            </a:br>
            <a:r>
              <a:rPr lang="en-US" dirty="0" smtClean="0">
                <a:solidFill>
                  <a:schemeClr val="tx1">
                    <a:lumMod val="95000"/>
                    <a:lumOff val="5000"/>
                  </a:schemeClr>
                </a:solidFill>
                <a:latin typeface="Times New Roman" pitchFamily="18" charset="0"/>
                <a:cs typeface="Times New Roman" pitchFamily="18" charset="0"/>
              </a:rPr>
              <a:t>Senior Resident, Dept. of Cardiology</a:t>
            </a:r>
            <a:br>
              <a:rPr lang="en-US" dirty="0" smtClean="0">
                <a:solidFill>
                  <a:schemeClr val="tx1">
                    <a:lumMod val="95000"/>
                    <a:lumOff val="5000"/>
                  </a:schemeClr>
                </a:solidFill>
                <a:latin typeface="Times New Roman" pitchFamily="18" charset="0"/>
                <a:cs typeface="Times New Roman" pitchFamily="18" charset="0"/>
              </a:rPr>
            </a:br>
            <a:r>
              <a:rPr lang="en-US" dirty="0" smtClean="0">
                <a:solidFill>
                  <a:schemeClr val="tx1">
                    <a:lumMod val="95000"/>
                    <a:lumOff val="5000"/>
                  </a:schemeClr>
                </a:solidFill>
                <a:latin typeface="Times New Roman" pitchFamily="18" charset="0"/>
                <a:cs typeface="Times New Roman" pitchFamily="18" charset="0"/>
              </a:rPr>
              <a:t>Calicut Medical College</a:t>
            </a:r>
            <a:endParaRPr lang="en-IN" dirty="0"/>
          </a:p>
        </p:txBody>
      </p:sp>
      <p:pic>
        <p:nvPicPr>
          <p:cNvPr id="5" name="Picture 2" descr="C:\Users\dr.sunish\Desktop\images.jpg"/>
          <p:cNvPicPr>
            <a:picLocks noChangeAspect="1" noChangeArrowheads="1"/>
          </p:cNvPicPr>
          <p:nvPr/>
        </p:nvPicPr>
        <p:blipFill>
          <a:blip r:embed="rId2"/>
          <a:srcRect/>
          <a:stretch>
            <a:fillRect/>
          </a:stretch>
        </p:blipFill>
        <p:spPr bwMode="auto">
          <a:xfrm>
            <a:off x="714348" y="6143644"/>
            <a:ext cx="714380" cy="714380"/>
          </a:xfrm>
          <a:prstGeom prst="rect">
            <a:avLst/>
          </a:prstGeom>
          <a:noFill/>
        </p:spPr>
      </p:pic>
      <p:pic>
        <p:nvPicPr>
          <p:cNvPr id="6" name="Picture 2" descr="C:\Users\dr.sunish\Desktop\images.jpg"/>
          <p:cNvPicPr>
            <a:picLocks noChangeAspect="1" noChangeArrowheads="1"/>
          </p:cNvPicPr>
          <p:nvPr/>
        </p:nvPicPr>
        <p:blipFill>
          <a:blip r:embed="rId2"/>
          <a:srcRect/>
          <a:stretch>
            <a:fillRect/>
          </a:stretch>
        </p:blipFill>
        <p:spPr bwMode="auto">
          <a:xfrm>
            <a:off x="1428728" y="6143644"/>
            <a:ext cx="714380" cy="714380"/>
          </a:xfrm>
          <a:prstGeom prst="rect">
            <a:avLst/>
          </a:prstGeom>
          <a:noFill/>
        </p:spPr>
      </p:pic>
      <p:pic>
        <p:nvPicPr>
          <p:cNvPr id="7" name="Picture 2" descr="C:\Users\dr.sunish\Desktop\images.jpg"/>
          <p:cNvPicPr>
            <a:picLocks noChangeAspect="1" noChangeArrowheads="1"/>
          </p:cNvPicPr>
          <p:nvPr/>
        </p:nvPicPr>
        <p:blipFill>
          <a:blip r:embed="rId2"/>
          <a:srcRect/>
          <a:stretch>
            <a:fillRect/>
          </a:stretch>
        </p:blipFill>
        <p:spPr bwMode="auto">
          <a:xfrm>
            <a:off x="2143108" y="6143644"/>
            <a:ext cx="714380" cy="714380"/>
          </a:xfrm>
          <a:prstGeom prst="rect">
            <a:avLst/>
          </a:prstGeom>
          <a:noFill/>
        </p:spPr>
      </p:pic>
      <p:pic>
        <p:nvPicPr>
          <p:cNvPr id="9" name="Picture 2" descr="C:\Users\dr.sunish\Desktop\images.jpg"/>
          <p:cNvPicPr>
            <a:picLocks noChangeAspect="1" noChangeArrowheads="1"/>
          </p:cNvPicPr>
          <p:nvPr/>
        </p:nvPicPr>
        <p:blipFill>
          <a:blip r:embed="rId2"/>
          <a:srcRect/>
          <a:stretch>
            <a:fillRect/>
          </a:stretch>
        </p:blipFill>
        <p:spPr bwMode="auto">
          <a:xfrm>
            <a:off x="2857488" y="6143644"/>
            <a:ext cx="714380" cy="714380"/>
          </a:xfrm>
          <a:prstGeom prst="rect">
            <a:avLst/>
          </a:prstGeom>
          <a:noFill/>
        </p:spPr>
      </p:pic>
      <p:pic>
        <p:nvPicPr>
          <p:cNvPr id="10" name="Picture 2" descr="C:\Users\dr.sunish\Desktop\images.jpg"/>
          <p:cNvPicPr>
            <a:picLocks noChangeAspect="1" noChangeArrowheads="1"/>
          </p:cNvPicPr>
          <p:nvPr/>
        </p:nvPicPr>
        <p:blipFill>
          <a:blip r:embed="rId2"/>
          <a:srcRect/>
          <a:stretch>
            <a:fillRect/>
          </a:stretch>
        </p:blipFill>
        <p:spPr bwMode="auto">
          <a:xfrm>
            <a:off x="3571868" y="6143644"/>
            <a:ext cx="714380" cy="714380"/>
          </a:xfrm>
          <a:prstGeom prst="rect">
            <a:avLst/>
          </a:prstGeom>
          <a:noFill/>
        </p:spPr>
      </p:pic>
      <p:pic>
        <p:nvPicPr>
          <p:cNvPr id="11" name="Picture 2" descr="C:\Users\dr.sunish\Desktop\images.jpg"/>
          <p:cNvPicPr>
            <a:picLocks noChangeAspect="1" noChangeArrowheads="1"/>
          </p:cNvPicPr>
          <p:nvPr/>
        </p:nvPicPr>
        <p:blipFill>
          <a:blip r:embed="rId2"/>
          <a:srcRect/>
          <a:stretch>
            <a:fillRect/>
          </a:stretch>
        </p:blipFill>
        <p:spPr bwMode="auto">
          <a:xfrm>
            <a:off x="4214810" y="6143644"/>
            <a:ext cx="714380" cy="714380"/>
          </a:xfrm>
          <a:prstGeom prst="rect">
            <a:avLst/>
          </a:prstGeom>
          <a:noFill/>
        </p:spPr>
      </p:pic>
      <p:pic>
        <p:nvPicPr>
          <p:cNvPr id="12" name="Picture 2" descr="C:\Users\dr.sunish\Desktop\images.jpg"/>
          <p:cNvPicPr>
            <a:picLocks noChangeAspect="1" noChangeArrowheads="1"/>
          </p:cNvPicPr>
          <p:nvPr/>
        </p:nvPicPr>
        <p:blipFill>
          <a:blip r:embed="rId2"/>
          <a:srcRect/>
          <a:stretch>
            <a:fillRect/>
          </a:stretch>
        </p:blipFill>
        <p:spPr bwMode="auto">
          <a:xfrm>
            <a:off x="4929190" y="6143644"/>
            <a:ext cx="714380" cy="714380"/>
          </a:xfrm>
          <a:prstGeom prst="rect">
            <a:avLst/>
          </a:prstGeom>
          <a:noFill/>
        </p:spPr>
      </p:pic>
      <p:pic>
        <p:nvPicPr>
          <p:cNvPr id="13" name="Picture 2" descr="C:\Users\dr.sunish\Desktop\images.jpg"/>
          <p:cNvPicPr>
            <a:picLocks noChangeAspect="1" noChangeArrowheads="1"/>
          </p:cNvPicPr>
          <p:nvPr/>
        </p:nvPicPr>
        <p:blipFill>
          <a:blip r:embed="rId2"/>
          <a:srcRect/>
          <a:stretch>
            <a:fillRect/>
          </a:stretch>
        </p:blipFill>
        <p:spPr bwMode="auto">
          <a:xfrm>
            <a:off x="5643570" y="6143644"/>
            <a:ext cx="714380" cy="714380"/>
          </a:xfrm>
          <a:prstGeom prst="rect">
            <a:avLst/>
          </a:prstGeom>
          <a:noFill/>
        </p:spPr>
      </p:pic>
      <p:pic>
        <p:nvPicPr>
          <p:cNvPr id="14" name="Picture 2" descr="C:\Users\dr.sunish\Desktop\images.jpg"/>
          <p:cNvPicPr>
            <a:picLocks noChangeAspect="1" noChangeArrowheads="1"/>
          </p:cNvPicPr>
          <p:nvPr/>
        </p:nvPicPr>
        <p:blipFill>
          <a:blip r:embed="rId2"/>
          <a:srcRect/>
          <a:stretch>
            <a:fillRect/>
          </a:stretch>
        </p:blipFill>
        <p:spPr bwMode="auto">
          <a:xfrm>
            <a:off x="6357950" y="6143644"/>
            <a:ext cx="714380" cy="714380"/>
          </a:xfrm>
          <a:prstGeom prst="rect">
            <a:avLst/>
          </a:prstGeom>
          <a:noFill/>
        </p:spPr>
      </p:pic>
      <p:pic>
        <p:nvPicPr>
          <p:cNvPr id="15" name="Picture 2" descr="C:\Users\dr.sunish\Desktop\images.jpg"/>
          <p:cNvPicPr>
            <a:picLocks noChangeAspect="1" noChangeArrowheads="1"/>
          </p:cNvPicPr>
          <p:nvPr/>
        </p:nvPicPr>
        <p:blipFill>
          <a:blip r:embed="rId2"/>
          <a:srcRect/>
          <a:stretch>
            <a:fillRect/>
          </a:stretch>
        </p:blipFill>
        <p:spPr bwMode="auto">
          <a:xfrm>
            <a:off x="7072330" y="6143644"/>
            <a:ext cx="714380" cy="714380"/>
          </a:xfrm>
          <a:prstGeom prst="rect">
            <a:avLst/>
          </a:prstGeom>
          <a:noFill/>
        </p:spPr>
      </p:pic>
      <p:pic>
        <p:nvPicPr>
          <p:cNvPr id="16" name="Picture 2" descr="C:\Users\dr.sunish\Desktop\images.jpg"/>
          <p:cNvPicPr>
            <a:picLocks noChangeAspect="1" noChangeArrowheads="1"/>
          </p:cNvPicPr>
          <p:nvPr/>
        </p:nvPicPr>
        <p:blipFill>
          <a:blip r:embed="rId2"/>
          <a:srcRect/>
          <a:stretch>
            <a:fillRect/>
          </a:stretch>
        </p:blipFill>
        <p:spPr bwMode="auto">
          <a:xfrm>
            <a:off x="0" y="6143620"/>
            <a:ext cx="714380" cy="714380"/>
          </a:xfrm>
          <a:prstGeom prst="rect">
            <a:avLst/>
          </a:prstGeom>
          <a:noFill/>
        </p:spPr>
      </p:pic>
      <p:pic>
        <p:nvPicPr>
          <p:cNvPr id="17" name="Picture 2" descr="C:\Users\dr.sunish\Desktop\images.jpg"/>
          <p:cNvPicPr>
            <a:picLocks noChangeAspect="1" noChangeArrowheads="1"/>
          </p:cNvPicPr>
          <p:nvPr/>
        </p:nvPicPr>
        <p:blipFill>
          <a:blip r:embed="rId2"/>
          <a:srcRect/>
          <a:stretch>
            <a:fillRect/>
          </a:stretch>
        </p:blipFill>
        <p:spPr bwMode="auto">
          <a:xfrm>
            <a:off x="7786710" y="6143620"/>
            <a:ext cx="714380" cy="714380"/>
          </a:xfrm>
          <a:prstGeom prst="rect">
            <a:avLst/>
          </a:prstGeom>
          <a:noFill/>
        </p:spPr>
      </p:pic>
      <p:pic>
        <p:nvPicPr>
          <p:cNvPr id="18" name="Picture 2" descr="C:\Users\dr.sunish\Desktop\images.jpg"/>
          <p:cNvPicPr>
            <a:picLocks noChangeAspect="1" noChangeArrowheads="1"/>
          </p:cNvPicPr>
          <p:nvPr/>
        </p:nvPicPr>
        <p:blipFill>
          <a:blip r:embed="rId2"/>
          <a:srcRect/>
          <a:stretch>
            <a:fillRect/>
          </a:stretch>
        </p:blipFill>
        <p:spPr bwMode="auto">
          <a:xfrm>
            <a:off x="8429652" y="6143644"/>
            <a:ext cx="714380" cy="7143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cs typeface="Times New Roman" pitchFamily="18" charset="0"/>
              </a:rPr>
              <a:t>Dominance</a:t>
            </a:r>
            <a:endParaRPr lang="en-IN" b="1" dirty="0">
              <a:latin typeface="Footlight MT Light" pitchFamily="18" charset="0"/>
              <a:cs typeface="Times New Roman"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200000"/>
              </a:lnSpc>
            </a:pPr>
            <a:r>
              <a:rPr lang="en-US" sz="2800" dirty="0" smtClean="0">
                <a:latin typeface="Times New Roman" pitchFamily="18" charset="0"/>
                <a:cs typeface="Times New Roman" pitchFamily="18" charset="0"/>
              </a:rPr>
              <a:t>RCA – 70%</a:t>
            </a:r>
          </a:p>
          <a:p>
            <a:pPr>
              <a:lnSpc>
                <a:spcPct val="200000"/>
              </a:lnSpc>
            </a:pPr>
            <a:r>
              <a:rPr lang="en-US" sz="2800" dirty="0" smtClean="0">
                <a:latin typeface="Times New Roman" pitchFamily="18" charset="0"/>
                <a:cs typeface="Times New Roman" pitchFamily="18" charset="0"/>
              </a:rPr>
              <a:t>LCX – 10%</a:t>
            </a:r>
          </a:p>
          <a:p>
            <a:pPr>
              <a:lnSpc>
                <a:spcPct val="200000"/>
              </a:lnSpc>
            </a:pPr>
            <a:r>
              <a:rPr lang="en-US" sz="2800" dirty="0" smtClean="0">
                <a:latin typeface="Times New Roman" pitchFamily="18" charset="0"/>
                <a:cs typeface="Times New Roman" pitchFamily="18" charset="0"/>
              </a:rPr>
              <a:t>Co- dominant – 20%</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4" name="Picture 2" descr="right dominant"/>
          <p:cNvPicPr>
            <a:picLocks noChangeAspect="1" noChangeArrowheads="1"/>
          </p:cNvPicPr>
          <p:nvPr/>
        </p:nvPicPr>
        <p:blipFill>
          <a:blip r:embed="rId2" cstate="print"/>
          <a:srcRect/>
          <a:stretch>
            <a:fillRect/>
          </a:stretch>
        </p:blipFill>
        <p:spPr bwMode="auto">
          <a:xfrm>
            <a:off x="2044694" y="945738"/>
            <a:ext cx="5054613" cy="5483658"/>
          </a:xfrm>
          <a:prstGeom prst="rect">
            <a:avLst/>
          </a:prstGeom>
          <a:noFill/>
        </p:spPr>
      </p:pic>
      <p:sp>
        <p:nvSpPr>
          <p:cNvPr id="2" name="Title 1"/>
          <p:cNvSpPr>
            <a:spLocks noGrp="1"/>
          </p:cNvSpPr>
          <p:nvPr>
            <p:ph type="title"/>
          </p:nvPr>
        </p:nvSpPr>
        <p:spPr/>
        <p:txBody>
          <a:bodyPr>
            <a:normAutofit fontScale="90000"/>
          </a:bodyPr>
          <a:lstStyle/>
          <a:p>
            <a:pPr algn="l"/>
            <a:r>
              <a:rPr lang="en-US" b="1" dirty="0" smtClean="0">
                <a:solidFill>
                  <a:srgbClr val="002060"/>
                </a:solidFill>
                <a:latin typeface="Footlight MT Light" pitchFamily="18" charset="0"/>
              </a:rPr>
              <a:t/>
            </a:r>
            <a:br>
              <a:rPr lang="en-US" b="1" dirty="0" smtClean="0">
                <a:solidFill>
                  <a:srgbClr val="002060"/>
                </a:solidFill>
                <a:latin typeface="Footlight MT Light" pitchFamily="18" charset="0"/>
              </a:rPr>
            </a:br>
            <a:r>
              <a:rPr lang="en-US" b="1" dirty="0" smtClean="0">
                <a:solidFill>
                  <a:srgbClr val="002060"/>
                </a:solidFill>
                <a:latin typeface="Footlight MT Light" pitchFamily="18" charset="0"/>
              </a:rPr>
              <a:t>Right  dominant</a:t>
            </a:r>
            <a:br>
              <a:rPr lang="en-US" b="1" dirty="0" smtClean="0">
                <a:solidFill>
                  <a:srgbClr val="002060"/>
                </a:solidFill>
                <a:latin typeface="Footlight MT Light" pitchFamily="18" charset="0"/>
              </a:rPr>
            </a:br>
            <a:endParaRPr lang="en-IN" dirty="0">
              <a:solidFill>
                <a:srgbClr val="002060"/>
              </a:solidFill>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normAutofit fontScale="90000"/>
          </a:bodyPr>
          <a:lstStyle/>
          <a:p>
            <a:pPr algn="l"/>
            <a:r>
              <a:rPr lang="en-US" b="1" dirty="0" smtClean="0">
                <a:solidFill>
                  <a:srgbClr val="002060"/>
                </a:solidFill>
                <a:latin typeface="Footlight MT Light" pitchFamily="18" charset="0"/>
              </a:rPr>
              <a:t/>
            </a:r>
            <a:br>
              <a:rPr lang="en-US" b="1" dirty="0" smtClean="0">
                <a:solidFill>
                  <a:srgbClr val="002060"/>
                </a:solidFill>
                <a:latin typeface="Footlight MT Light" pitchFamily="18" charset="0"/>
              </a:rPr>
            </a:br>
            <a:r>
              <a:rPr lang="en-US" b="1" dirty="0" smtClean="0">
                <a:solidFill>
                  <a:srgbClr val="002060"/>
                </a:solidFill>
                <a:latin typeface="Footlight MT Light" pitchFamily="18" charset="0"/>
              </a:rPr>
              <a:t>Left  dominant</a:t>
            </a:r>
            <a:br>
              <a:rPr lang="en-US" b="1" dirty="0" smtClean="0">
                <a:solidFill>
                  <a:srgbClr val="002060"/>
                </a:solidFill>
                <a:latin typeface="Footlight MT Light" pitchFamily="18" charset="0"/>
              </a:rPr>
            </a:br>
            <a:endParaRPr lang="en-IN" dirty="0">
              <a:solidFill>
                <a:srgbClr val="002060"/>
              </a:solidFill>
              <a:latin typeface="Footlight MT Light" pitchFamily="18" charset="0"/>
            </a:endParaRPr>
          </a:p>
        </p:txBody>
      </p:sp>
      <p:pic>
        <p:nvPicPr>
          <p:cNvPr id="5" name="Picture 2" descr="left dominant"/>
          <p:cNvPicPr>
            <a:picLocks noChangeAspect="1" noChangeArrowheads="1"/>
          </p:cNvPicPr>
          <p:nvPr/>
        </p:nvPicPr>
        <p:blipFill>
          <a:blip r:embed="rId2" cstate="print"/>
          <a:srcRect/>
          <a:stretch>
            <a:fillRect/>
          </a:stretch>
        </p:blipFill>
        <p:spPr bwMode="auto">
          <a:xfrm>
            <a:off x="1857356" y="1143555"/>
            <a:ext cx="5572164" cy="535727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2060"/>
                </a:solidFill>
                <a:latin typeface="Footlight MT Light" pitchFamily="18" charset="0"/>
              </a:rPr>
              <a:t>The concept of injury vector: </a:t>
            </a:r>
            <a:br>
              <a:rPr lang="en-IN" b="1" dirty="0" smtClean="0">
                <a:solidFill>
                  <a:srgbClr val="002060"/>
                </a:solidFill>
                <a:latin typeface="Footlight MT Light" pitchFamily="18" charset="0"/>
              </a:rPr>
            </a:br>
            <a:r>
              <a:rPr lang="en-IN" b="1" dirty="0" smtClean="0">
                <a:solidFill>
                  <a:srgbClr val="002060"/>
                </a:solidFill>
                <a:latin typeface="Footlight MT Light" pitchFamily="18" charset="0"/>
              </a:rPr>
              <a:t>Direct and reciprocal changes</a:t>
            </a:r>
            <a:endParaRPr lang="en-IN" b="1" dirty="0">
              <a:solidFill>
                <a:srgbClr val="002060"/>
              </a:solidFill>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nSpc>
                <a:spcPct val="160000"/>
              </a:lnSpc>
            </a:pPr>
            <a:r>
              <a:rPr lang="en-IN" sz="2600" dirty="0">
                <a:latin typeface="Times New Roman" pitchFamily="18" charset="0"/>
                <a:cs typeface="Times New Roman" pitchFamily="18" charset="0"/>
              </a:rPr>
              <a:t>I</a:t>
            </a:r>
            <a:r>
              <a:rPr lang="en-IN" sz="2600" dirty="0" smtClean="0">
                <a:latin typeface="Times New Roman" pitchFamily="18" charset="0"/>
                <a:cs typeface="Times New Roman" pitchFamily="18" charset="0"/>
              </a:rPr>
              <a:t>njury vector is oriented towards the injured area and generates STE in the leads facing the vector’s head</a:t>
            </a:r>
          </a:p>
          <a:p>
            <a:pPr>
              <a:lnSpc>
                <a:spcPct val="160000"/>
              </a:lnSpc>
            </a:pPr>
            <a:endParaRPr lang="en-IN" sz="2600" dirty="0" smtClean="0">
              <a:latin typeface="Times New Roman" pitchFamily="18" charset="0"/>
              <a:cs typeface="Times New Roman" pitchFamily="18" charset="0"/>
            </a:endParaRPr>
          </a:p>
          <a:p>
            <a:pPr>
              <a:lnSpc>
                <a:spcPct val="160000"/>
              </a:lnSpc>
            </a:pPr>
            <a:r>
              <a:rPr lang="en-IN" sz="2600" dirty="0" smtClean="0">
                <a:latin typeface="Times New Roman" pitchFamily="18" charset="0"/>
                <a:cs typeface="Times New Roman" pitchFamily="18" charset="0"/>
              </a:rPr>
              <a:t>ST-segment depression in the leads facing the vector’s tail (opposed leads)</a:t>
            </a:r>
          </a:p>
          <a:p>
            <a:pPr>
              <a:lnSpc>
                <a:spcPct val="160000"/>
              </a:lnSpc>
            </a:pPr>
            <a:endParaRPr lang="en-IN" sz="2600" dirty="0" smtClean="0">
              <a:latin typeface="Times New Roman" pitchFamily="18" charset="0"/>
              <a:cs typeface="Times New Roman" pitchFamily="18" charset="0"/>
            </a:endParaRPr>
          </a:p>
          <a:p>
            <a:pPr>
              <a:lnSpc>
                <a:spcPct val="160000"/>
              </a:lnSpc>
            </a:pPr>
            <a:r>
              <a:rPr lang="en-US" sz="2600" dirty="0" smtClean="0">
                <a:latin typeface="Times New Roman" pitchFamily="18" charset="0"/>
                <a:cs typeface="Times New Roman" pitchFamily="18" charset="0"/>
              </a:rPr>
              <a:t>Leads perpendicular to dominant vector will record an </a:t>
            </a:r>
            <a:r>
              <a:rPr lang="en-US" sz="2600" dirty="0" err="1" smtClean="0">
                <a:latin typeface="Times New Roman" pitchFamily="18" charset="0"/>
                <a:cs typeface="Times New Roman" pitchFamily="18" charset="0"/>
              </a:rPr>
              <a:t>iso</a:t>
            </a:r>
            <a:r>
              <a:rPr lang="en-US" sz="2600" dirty="0" smtClean="0">
                <a:latin typeface="Times New Roman" pitchFamily="18" charset="0"/>
                <a:cs typeface="Times New Roman" pitchFamily="18" charset="0"/>
              </a:rPr>
              <a:t>-electrical ST segment</a:t>
            </a:r>
            <a:endParaRPr lang="en-IN"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descr="C:\Users\dr.sunish\Desktop\Picture1.png"/>
          <p:cNvPicPr>
            <a:picLocks noChangeAspect="1" noChangeArrowheads="1"/>
          </p:cNvPicPr>
          <p:nvPr/>
        </p:nvPicPr>
        <p:blipFill>
          <a:blip r:embed="rId3"/>
          <a:srcRect/>
          <a:stretch>
            <a:fillRect/>
          </a:stretch>
        </p:blipFill>
        <p:spPr bwMode="auto">
          <a:xfrm>
            <a:off x="1607323" y="642918"/>
            <a:ext cx="5929354" cy="5711263"/>
          </a:xfrm>
          <a:prstGeom prst="rect">
            <a:avLst/>
          </a:prstGeom>
          <a:noFill/>
        </p:spPr>
      </p:pic>
      <p:sp>
        <p:nvSpPr>
          <p:cNvPr id="6" name="TextBox 5"/>
          <p:cNvSpPr txBox="1"/>
          <p:nvPr/>
        </p:nvSpPr>
        <p:spPr>
          <a:xfrm>
            <a:off x="2143108" y="785794"/>
            <a:ext cx="4855945" cy="523220"/>
          </a:xfrm>
          <a:prstGeom prst="rect">
            <a:avLst/>
          </a:prstGeom>
          <a:noFill/>
        </p:spPr>
        <p:txBody>
          <a:bodyPr wrap="none" rtlCol="0">
            <a:spAutoFit/>
          </a:bodyPr>
          <a:lstStyle/>
          <a:p>
            <a:r>
              <a:rPr lang="en-US" sz="2800" b="1" dirty="0" smtClean="0">
                <a:latin typeface="Footlight MT Light" pitchFamily="18" charset="0"/>
              </a:rPr>
              <a:t>Proximal occlusion of long LAD</a:t>
            </a:r>
            <a:endParaRPr lang="en-IN" sz="2800" b="1" dirty="0">
              <a:latin typeface="Footlight MT Light" pitchFamily="18" charset="0"/>
            </a:endParaRPr>
          </a:p>
        </p:txBody>
      </p:sp>
      <p:sp>
        <p:nvSpPr>
          <p:cNvPr id="7" name="TextBox 6"/>
          <p:cNvSpPr txBox="1"/>
          <p:nvPr/>
        </p:nvSpPr>
        <p:spPr>
          <a:xfrm>
            <a:off x="2295508" y="5763300"/>
            <a:ext cx="4389150" cy="523220"/>
          </a:xfrm>
          <a:prstGeom prst="rect">
            <a:avLst/>
          </a:prstGeom>
          <a:noFill/>
        </p:spPr>
        <p:txBody>
          <a:bodyPr wrap="none" rtlCol="0">
            <a:spAutoFit/>
          </a:bodyPr>
          <a:lstStyle/>
          <a:p>
            <a:r>
              <a:rPr lang="en-US" sz="2800" b="1" dirty="0">
                <a:latin typeface="Footlight MT Light" pitchFamily="18" charset="0"/>
              </a:rPr>
              <a:t>D</a:t>
            </a:r>
            <a:r>
              <a:rPr lang="en-US" sz="2800" b="1" dirty="0" smtClean="0">
                <a:latin typeface="Footlight MT Light" pitchFamily="18" charset="0"/>
              </a:rPr>
              <a:t>istal occlusion of long LAD</a:t>
            </a:r>
            <a:endParaRPr lang="en-IN" sz="2800" b="1" dirty="0">
              <a:latin typeface="Footlight MT Light" pitchFamily="18" charset="0"/>
            </a:endParaRPr>
          </a:p>
        </p:txBody>
      </p:sp>
      <p:sp>
        <p:nvSpPr>
          <p:cNvPr id="8" name="Rectangle 7"/>
          <p:cNvSpPr/>
          <p:nvPr/>
        </p:nvSpPr>
        <p:spPr>
          <a:xfrm>
            <a:off x="785786" y="571480"/>
            <a:ext cx="7572428" cy="2786082"/>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Content Placeholder 8"/>
          <p:cNvSpPr>
            <a:spLocks noGrp="1"/>
          </p:cNvSpPr>
          <p:nvPr>
            <p:ph idx="1"/>
          </p:nvPr>
        </p:nvSpPr>
        <p:spPr>
          <a:xfrm>
            <a:off x="785786" y="3500438"/>
            <a:ext cx="7572428" cy="2928958"/>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487864" y="0"/>
            <a:ext cx="8156101" cy="6858000"/>
          </a:xfrm>
          <a:prstGeom prst="rect">
            <a:avLst/>
          </a:prstGeom>
          <a:noFill/>
          <a:ln w="9525">
            <a:noFill/>
            <a:miter lim="800000"/>
            <a:headEnd/>
            <a:tailEnd/>
          </a:ln>
          <a:effectLst/>
        </p:spPr>
      </p:pic>
      <p:sp>
        <p:nvSpPr>
          <p:cNvPr id="5" name="Rectangle 4"/>
          <p:cNvSpPr/>
          <p:nvPr/>
        </p:nvSpPr>
        <p:spPr>
          <a:xfrm>
            <a:off x="785786" y="642918"/>
            <a:ext cx="7572428" cy="2786082"/>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85786" y="3571876"/>
            <a:ext cx="7572428" cy="2786082"/>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Footlight MT Light" pitchFamily="18" charset="0"/>
              </a:rPr>
              <a:t>Ischemia at a distance Vs reciprocal changes</a:t>
            </a:r>
            <a:endParaRPr lang="en-IN" sz="3600"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nSpc>
                <a:spcPct val="160000"/>
              </a:lnSpc>
            </a:pPr>
            <a:r>
              <a:rPr lang="en-IN" dirty="0" smtClean="0">
                <a:latin typeface="Times New Roman" pitchFamily="18" charset="0"/>
                <a:cs typeface="Times New Roman" pitchFamily="18" charset="0"/>
              </a:rPr>
              <a:t>Patients with ST elevation in one territory often have ST depression in other territories</a:t>
            </a:r>
          </a:p>
          <a:p>
            <a:pPr>
              <a:lnSpc>
                <a:spcPct val="160000"/>
              </a:lnSpc>
            </a:pPr>
            <a:endParaRPr lang="en-IN" dirty="0" smtClean="0">
              <a:latin typeface="Times New Roman" pitchFamily="18" charset="0"/>
              <a:cs typeface="Times New Roman" pitchFamily="18" charset="0"/>
            </a:endParaRPr>
          </a:p>
          <a:p>
            <a:pPr>
              <a:lnSpc>
                <a:spcPct val="160000"/>
              </a:lnSpc>
            </a:pPr>
            <a:r>
              <a:rPr lang="en-IN" dirty="0" smtClean="0">
                <a:latin typeface="Times New Roman" pitchFamily="18" charset="0"/>
                <a:cs typeface="Times New Roman" pitchFamily="18" charset="0"/>
              </a:rPr>
              <a:t>The additional ST deviation may represent acute  ischemia due to coronary artery disease in non infarct related arteries (ischemia at a distance)  or may represent pure "mirror image" reciprocal changes</a:t>
            </a:r>
          </a:p>
          <a:p>
            <a:pPr>
              <a:lnSpc>
                <a:spcPct val="160000"/>
              </a:lnSpc>
            </a:pPr>
            <a:endParaRPr lang="en-IN" dirty="0" smtClean="0">
              <a:latin typeface="Times New Roman" pitchFamily="18" charset="0"/>
              <a:cs typeface="Times New Roman" pitchFamily="18" charset="0"/>
            </a:endParaRPr>
          </a:p>
          <a:p>
            <a:pPr>
              <a:lnSpc>
                <a:spcPct val="160000"/>
              </a:lnSpc>
            </a:pPr>
            <a:r>
              <a:rPr lang="en-IN" dirty="0" smtClean="0">
                <a:latin typeface="Times New Roman" pitchFamily="18" charset="0"/>
                <a:cs typeface="Times New Roman" pitchFamily="18" charset="0"/>
              </a:rPr>
              <a:t>Most of the common patterns of remote ST depression probably represent reciprocal changes and not “ischemia at a distance”</a:t>
            </a:r>
          </a:p>
          <a:p>
            <a:pPr>
              <a:lnSpc>
                <a:spcPct val="160000"/>
              </a:lnSpc>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a:ln>
            <a:solidFill>
              <a:schemeClr val="accent4">
                <a:lumMod val="60000"/>
                <a:lumOff val="40000"/>
              </a:schemeClr>
            </a:solidFill>
          </a:ln>
        </p:spPr>
        <p:txBody>
          <a:bodyPr/>
          <a:lstStyle/>
          <a:p>
            <a:r>
              <a:rPr lang="en-US" b="1" dirty="0" smtClean="0">
                <a:solidFill>
                  <a:srgbClr val="7030A0"/>
                </a:solidFill>
                <a:effectLst>
                  <a:outerShdw blurRad="38100" dist="38100" dir="2700000" algn="tl">
                    <a:srgbClr val="000000">
                      <a:alpha val="43137"/>
                    </a:srgbClr>
                  </a:outerShdw>
                </a:effectLst>
                <a:latin typeface="Footlight MT Light" pitchFamily="18" charset="0"/>
              </a:rPr>
              <a:t>AWMI</a:t>
            </a:r>
            <a:endParaRPr lang="en-IN" b="1" dirty="0">
              <a:solidFill>
                <a:srgbClr val="7030A0"/>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Footlight MT Light" pitchFamily="18" charset="0"/>
              </a:rPr>
              <a:t>Anteroseptal zone: occlusion of the LAD and its branches</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600" dirty="0" smtClean="0">
                <a:latin typeface="Times New Roman" pitchFamily="18" charset="0"/>
                <a:cs typeface="Times New Roman" pitchFamily="18" charset="0"/>
              </a:rPr>
              <a:t>Proximal to 1</a:t>
            </a:r>
            <a:r>
              <a:rPr lang="en-US" sz="2600" baseline="30000" dirty="0" smtClean="0">
                <a:latin typeface="Times New Roman" pitchFamily="18" charset="0"/>
                <a:cs typeface="Times New Roman" pitchFamily="18" charset="0"/>
              </a:rPr>
              <a:t>st</a:t>
            </a:r>
            <a:r>
              <a:rPr lang="en-US" sz="2600" dirty="0" smtClean="0">
                <a:latin typeface="Times New Roman" pitchFamily="18" charset="0"/>
                <a:cs typeface="Times New Roman" pitchFamily="18" charset="0"/>
              </a:rPr>
              <a:t> septal and 1</a:t>
            </a:r>
            <a:r>
              <a:rPr lang="en-US" sz="2600" baseline="30000" dirty="0" smtClean="0">
                <a:latin typeface="Times New Roman" pitchFamily="18" charset="0"/>
                <a:cs typeface="Times New Roman" pitchFamily="18" charset="0"/>
              </a:rPr>
              <a:t>st</a:t>
            </a:r>
            <a:r>
              <a:rPr lang="en-US" sz="2600" dirty="0" smtClean="0">
                <a:latin typeface="Times New Roman" pitchFamily="18" charset="0"/>
                <a:cs typeface="Times New Roman" pitchFamily="18" charset="0"/>
              </a:rPr>
              <a:t>  diagonal branch (40%)</a:t>
            </a:r>
          </a:p>
          <a:p>
            <a:pPr>
              <a:lnSpc>
                <a:spcPct val="150000"/>
              </a:lnSpc>
            </a:pPr>
            <a:r>
              <a:rPr lang="en-US" sz="2600" dirty="0" smtClean="0">
                <a:latin typeface="Times New Roman" pitchFamily="18" charset="0"/>
                <a:cs typeface="Times New Roman" pitchFamily="18" charset="0"/>
              </a:rPr>
              <a:t>Distal to S and D (40%)</a:t>
            </a:r>
          </a:p>
          <a:p>
            <a:pPr>
              <a:lnSpc>
                <a:spcPct val="150000"/>
              </a:lnSpc>
            </a:pPr>
            <a:r>
              <a:rPr lang="en-US" sz="2600" dirty="0" smtClean="0">
                <a:latin typeface="Times New Roman" pitchFamily="18" charset="0"/>
                <a:cs typeface="Times New Roman" pitchFamily="18" charset="0"/>
              </a:rPr>
              <a:t>Proximal to D1 but distal to S1 (5-10%)</a:t>
            </a:r>
          </a:p>
          <a:p>
            <a:pPr>
              <a:lnSpc>
                <a:spcPct val="150000"/>
              </a:lnSpc>
            </a:pPr>
            <a:r>
              <a:rPr lang="en-US" sz="2600" dirty="0" smtClean="0">
                <a:latin typeface="Times New Roman" pitchFamily="18" charset="0"/>
                <a:cs typeface="Times New Roman" pitchFamily="18" charset="0"/>
              </a:rPr>
              <a:t>Proximal to S1 but distal to D1 (5-10%)</a:t>
            </a:r>
          </a:p>
          <a:p>
            <a:pPr>
              <a:lnSpc>
                <a:spcPct val="150000"/>
              </a:lnSpc>
            </a:pPr>
            <a:r>
              <a:rPr lang="en-US" sz="2600" dirty="0">
                <a:latin typeface="Times New Roman" pitchFamily="18" charset="0"/>
                <a:cs typeface="Times New Roman" pitchFamily="18" charset="0"/>
              </a:rPr>
              <a:t>S</a:t>
            </a:r>
            <a:r>
              <a:rPr lang="en-US" sz="2600" dirty="0" smtClean="0">
                <a:latin typeface="Times New Roman" pitchFamily="18" charset="0"/>
                <a:cs typeface="Times New Roman" pitchFamily="18" charset="0"/>
              </a:rPr>
              <a:t>elective D1–D2occlusion</a:t>
            </a:r>
          </a:p>
          <a:p>
            <a:pPr>
              <a:lnSpc>
                <a:spcPct val="150000"/>
              </a:lnSpc>
            </a:pPr>
            <a:r>
              <a:rPr lang="en-US" sz="2600" dirty="0">
                <a:latin typeface="Times New Roman" pitchFamily="18" charset="0"/>
                <a:cs typeface="Times New Roman" pitchFamily="18" charset="0"/>
              </a:rPr>
              <a:t>S</a:t>
            </a:r>
            <a:r>
              <a:rPr lang="en-US" sz="2600" dirty="0" smtClean="0">
                <a:latin typeface="Times New Roman" pitchFamily="18" charset="0"/>
                <a:cs typeface="Times New Roman" pitchFamily="18" charset="0"/>
              </a:rPr>
              <a:t>elective S1–S2 occlusion</a:t>
            </a:r>
          </a:p>
          <a:p>
            <a:pPr>
              <a:lnSpc>
                <a:spcPct val="150000"/>
              </a:lnSpc>
            </a:pPr>
            <a:endParaRPr lang="en-IN"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Footlight MT Light" pitchFamily="18" charset="0"/>
              </a:rPr>
              <a:t>Proximal LAD occlusion </a:t>
            </a:r>
            <a:br>
              <a:rPr lang="en-US" sz="4000" dirty="0" smtClean="0">
                <a:latin typeface="Footlight MT Light" pitchFamily="18" charset="0"/>
              </a:rPr>
            </a:br>
            <a:r>
              <a:rPr lang="en-US" sz="4000" dirty="0" smtClean="0">
                <a:latin typeface="Footlight MT Light" pitchFamily="18" charset="0"/>
              </a:rPr>
              <a:t>(Dominance of Basal area)</a:t>
            </a:r>
            <a:endParaRPr lang="en-IN" sz="4000" dirty="0">
              <a:latin typeface="Footlight MT Light" pitchFamily="18" charset="0"/>
            </a:endParaRPr>
          </a:p>
        </p:txBody>
      </p:sp>
      <p:sp>
        <p:nvSpPr>
          <p:cNvPr id="3" name="Content Placeholder 2"/>
          <p:cNvSpPr>
            <a:spLocks noGrp="1"/>
          </p:cNvSpPr>
          <p:nvPr>
            <p:ph idx="1"/>
          </p:nvPr>
        </p:nvSpPr>
        <p:spPr/>
        <p:txBody>
          <a:bodyPr/>
          <a:lstStyle/>
          <a:p>
            <a:endParaRPr lang="en-IN"/>
          </a:p>
        </p:txBody>
      </p:sp>
      <p:pic>
        <p:nvPicPr>
          <p:cNvPr id="4" name="Picture 9" descr="Prox LAD 2"/>
          <p:cNvPicPr>
            <a:picLocks noChangeAspect="1" noChangeArrowheads="1"/>
          </p:cNvPicPr>
          <p:nvPr/>
        </p:nvPicPr>
        <p:blipFill>
          <a:blip r:embed="rId3" cstate="print"/>
          <a:srcRect/>
          <a:stretch>
            <a:fillRect/>
          </a:stretch>
        </p:blipFill>
        <p:spPr bwMode="auto">
          <a:xfrm>
            <a:off x="4572000" y="1571612"/>
            <a:ext cx="4235450" cy="3967163"/>
          </a:xfrm>
          <a:prstGeom prst="rect">
            <a:avLst/>
          </a:prstGeom>
          <a:noFill/>
        </p:spPr>
      </p:pic>
      <p:pic>
        <p:nvPicPr>
          <p:cNvPr id="5" name="Picture 10" descr="Prox LAD"/>
          <p:cNvPicPr>
            <a:picLocks noChangeAspect="1" noChangeArrowheads="1"/>
          </p:cNvPicPr>
          <p:nvPr/>
        </p:nvPicPr>
        <p:blipFill>
          <a:blip r:embed="rId4" cstate="print"/>
          <a:srcRect/>
          <a:stretch>
            <a:fillRect/>
          </a:stretch>
        </p:blipFill>
        <p:spPr bwMode="auto">
          <a:xfrm>
            <a:off x="304800" y="1571612"/>
            <a:ext cx="4114800" cy="4008438"/>
          </a:xfrm>
          <a:prstGeom prst="rect">
            <a:avLst/>
          </a:prstGeom>
          <a:noFill/>
        </p:spPr>
      </p:pic>
      <p:sp>
        <p:nvSpPr>
          <p:cNvPr id="6" name="Rectangle 5"/>
          <p:cNvSpPr/>
          <p:nvPr/>
        </p:nvSpPr>
        <p:spPr>
          <a:xfrm>
            <a:off x="357158" y="5643578"/>
            <a:ext cx="8429684" cy="400110"/>
          </a:xfrm>
          <a:prstGeom prst="rect">
            <a:avLst/>
          </a:prstGeom>
        </p:spPr>
        <p:txBody>
          <a:bodyPr wrap="square">
            <a:spAutoFit/>
          </a:bodyPr>
          <a:lstStyle/>
          <a:p>
            <a:r>
              <a:rPr lang="en-IN" sz="2000" dirty="0" smtClean="0">
                <a:latin typeface="Times New Roman" pitchFamily="18" charset="0"/>
                <a:cs typeface="Times New Roman" pitchFamily="18" charset="0"/>
              </a:rPr>
              <a:t>Injury vector is directed anteriorly and upward, and somewhat to the right or  left</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8229600" cy="4643469"/>
          </a:xfrm>
          <a:ln>
            <a:solidFill>
              <a:srgbClr val="0000FF"/>
            </a:solidFill>
          </a:ln>
        </p:spPr>
        <p:txBody>
          <a:bodyPr>
            <a:normAutofit fontScale="77500" lnSpcReduction="20000"/>
          </a:bodyPr>
          <a:lstStyle/>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Introduction</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Coronary circulation and blood supply of the heart</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AWMI</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IWMI</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RVMI</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PWMI</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Conduction disturbances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Atrial Infarction</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Exercises</a:t>
            </a:r>
          </a:p>
          <a:p>
            <a:pPr>
              <a:lnSpc>
                <a:spcPct val="150000"/>
              </a:lnSpc>
              <a:buNone/>
            </a:pPr>
            <a:endParaRPr lang="en-US" sz="2800" dirty="0" smtClean="0">
              <a:solidFill>
                <a:schemeClr val="tx1">
                  <a:lumMod val="95000"/>
                  <a:lumOff val="5000"/>
                </a:schemeClr>
              </a:solidFill>
              <a:latin typeface="Times New Roman" pitchFamily="18" charset="0"/>
              <a:cs typeface="Times New Roman" pitchFamily="18" charset="0"/>
            </a:endParaRPr>
          </a:p>
          <a:p>
            <a:pPr>
              <a:lnSpc>
                <a:spcPct val="150000"/>
              </a:lnSpc>
            </a:pPr>
            <a:endParaRPr lang="en-US" sz="2800" dirty="0" smtClean="0">
              <a:solidFill>
                <a:schemeClr val="tx1">
                  <a:lumMod val="95000"/>
                  <a:lumOff val="5000"/>
                </a:schemeClr>
              </a:solidFill>
              <a:latin typeface="Times New Roman" pitchFamily="18" charset="0"/>
              <a:cs typeface="Times New Roman" pitchFamily="18" charset="0"/>
            </a:endParaRPr>
          </a:p>
          <a:p>
            <a:pPr>
              <a:lnSpc>
                <a:spcPct val="150000"/>
              </a:lnSpc>
            </a:pPr>
            <a:endParaRPr lang="en-IN" sz="2800" dirty="0">
              <a:solidFill>
                <a:schemeClr val="tx1">
                  <a:lumMod val="95000"/>
                  <a:lumOff val="5000"/>
                </a:schemeClr>
              </a:solidFill>
              <a:latin typeface="Times New Roman" pitchFamily="18" charset="0"/>
              <a:cs typeface="Times New Roman" pitchFamily="18" charset="0"/>
            </a:endParaRPr>
          </a:p>
        </p:txBody>
      </p:sp>
      <p:sp>
        <p:nvSpPr>
          <p:cNvPr id="4" name="Title 1"/>
          <p:cNvSpPr>
            <a:spLocks noGrp="1"/>
          </p:cNvSpPr>
          <p:nvPr>
            <p:ph type="title"/>
          </p:nvPr>
        </p:nvSpPr>
        <p:spPr>
          <a:effectLst>
            <a:outerShdw blurRad="50800" dist="50800" dir="5400000" algn="ctr" rotWithShape="0">
              <a:schemeClr val="tx2">
                <a:lumMod val="60000"/>
                <a:lumOff val="40000"/>
              </a:schemeClr>
            </a:outerShdw>
          </a:effectLst>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4900" b="1" dirty="0" smtClean="0">
                <a:solidFill>
                  <a:srgbClr val="0000FF"/>
                </a:solidFill>
                <a:effectLst>
                  <a:outerShdw blurRad="38100" dist="38100" dir="2700000" algn="tl">
                    <a:srgbClr val="000000">
                      <a:alpha val="43137"/>
                    </a:srgbClr>
                  </a:outerShdw>
                </a:effectLst>
                <a:latin typeface="Footlight MT Light" pitchFamily="18" charset="0"/>
              </a:rPr>
              <a:t>Overview</a:t>
            </a:r>
            <a:br>
              <a:rPr lang="en-US" sz="4900" b="1" dirty="0" smtClean="0">
                <a:solidFill>
                  <a:srgbClr val="0000FF"/>
                </a:solidFill>
                <a:effectLst>
                  <a:outerShdw blurRad="38100" dist="38100" dir="2700000" algn="tl">
                    <a:srgbClr val="000000">
                      <a:alpha val="43137"/>
                    </a:srgbClr>
                  </a:outerShdw>
                </a:effectLst>
                <a:latin typeface="Footlight MT Light" pitchFamily="18" charset="0"/>
              </a:rPr>
            </a:br>
            <a:endParaRPr lang="en-US" sz="49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Date Placeholder 5"/>
          <p:cNvSpPr>
            <a:spLocks noGrp="1"/>
          </p:cNvSpPr>
          <p:nvPr>
            <p:ph type="dt" sz="half" idx="10"/>
          </p:nvPr>
        </p:nvSpPr>
        <p:spPr/>
        <p:txBody>
          <a:bodyPr/>
          <a:lstStyle/>
          <a:p>
            <a:fld id="{7BD4FB9F-803D-4BA4-9F1D-AF6453CDF16F}" type="datetime1">
              <a:rPr lang="en-IN" smtClean="0"/>
              <a:pPr/>
              <a:t>24-03-2015</a:t>
            </a:fld>
            <a:endParaRPr lang="en-IN"/>
          </a:p>
        </p:txBody>
      </p:sp>
      <p:pic>
        <p:nvPicPr>
          <p:cNvPr id="8" name="Picture 4"/>
          <p:cNvPicPr>
            <a:picLocks noChangeAspect="1" noChangeArrowheads="1"/>
          </p:cNvPicPr>
          <p:nvPr/>
        </p:nvPicPr>
        <p:blipFill>
          <a:blip r:embed="rId3" cstate="print"/>
          <a:srcRect/>
          <a:stretch>
            <a:fillRect/>
          </a:stretch>
        </p:blipFill>
        <p:spPr>
          <a:xfrm>
            <a:off x="6612448" y="106531"/>
            <a:ext cx="2079114" cy="17508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4283" y="2071678"/>
            <a:ext cx="8929718" cy="4214842"/>
          </a:xfrm>
          <a:prstGeom prst="rect">
            <a:avLst/>
          </a:prstGeom>
          <a:noFill/>
          <a:ln w="9525">
            <a:noFill/>
            <a:miter lim="800000"/>
            <a:headEnd/>
            <a:tailEnd/>
          </a:ln>
          <a:effectLst/>
        </p:spPr>
      </p:pic>
      <p:pic>
        <p:nvPicPr>
          <p:cNvPr id="4099" name="Picture 3"/>
          <p:cNvPicPr>
            <a:picLocks noGrp="1" noChangeAspect="1" noChangeArrowheads="1"/>
          </p:cNvPicPr>
          <p:nvPr>
            <p:ph idx="1"/>
          </p:nvPr>
        </p:nvPicPr>
        <p:blipFill>
          <a:blip r:embed="rId4"/>
          <a:srcRect/>
          <a:stretch>
            <a:fillRect/>
          </a:stretch>
        </p:blipFill>
        <p:spPr bwMode="auto">
          <a:xfrm>
            <a:off x="2571736" y="1785926"/>
            <a:ext cx="2942473" cy="2571768"/>
          </a:xfrm>
          <a:prstGeom prst="rect">
            <a:avLst/>
          </a:prstGeom>
          <a:noFill/>
          <a:ln w="9525">
            <a:noFill/>
            <a:miter lim="800000"/>
            <a:headEnd/>
            <a:tailEnd/>
          </a:ln>
          <a:effectLst/>
        </p:spPr>
      </p:pic>
      <p:sp>
        <p:nvSpPr>
          <p:cNvPr id="6" name="Title 1"/>
          <p:cNvSpPr>
            <a:spLocks noGrp="1"/>
          </p:cNvSpPr>
          <p:nvPr>
            <p:ph type="title"/>
          </p:nvPr>
        </p:nvSpPr>
        <p:spPr/>
        <p:txBody>
          <a:bodyPr>
            <a:noAutofit/>
          </a:bodyPr>
          <a:lstStyle/>
          <a:p>
            <a:r>
              <a:rPr lang="en-US" sz="4000" dirty="0" smtClean="0">
                <a:latin typeface="Footlight MT Light" pitchFamily="18" charset="0"/>
              </a:rPr>
              <a:t>Proximal LAD occlusion </a:t>
            </a:r>
            <a:br>
              <a:rPr lang="en-US" sz="4000" dirty="0" smtClean="0">
                <a:latin typeface="Footlight MT Light" pitchFamily="18" charset="0"/>
              </a:rPr>
            </a:br>
            <a:r>
              <a:rPr lang="en-US" sz="4000" dirty="0" smtClean="0">
                <a:latin typeface="Footlight MT Light" pitchFamily="18" charset="0"/>
              </a:rPr>
              <a:t>(Dominance of Basal area)</a:t>
            </a:r>
            <a:endParaRPr lang="en-IN" sz="4000" dirty="0">
              <a:latin typeface="Footlight MT Ligh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800" dirty="0" smtClean="0">
                <a:latin typeface="Times New Roman" pitchFamily="18" charset="0"/>
                <a:cs typeface="Times New Roman" pitchFamily="18" charset="0"/>
              </a:rPr>
              <a:t>STE aVR and STE in V1 </a:t>
            </a:r>
            <a:r>
              <a:rPr lang="en-US" sz="2800" u="sng" dirty="0" smtClean="0">
                <a:latin typeface="Times New Roman" pitchFamily="18" charset="0"/>
                <a:cs typeface="Times New Roman" pitchFamily="18" charset="0"/>
              </a:rPr>
              <a:t>&gt;</a:t>
            </a:r>
            <a:r>
              <a:rPr lang="en-US" sz="2800" dirty="0" smtClean="0">
                <a:latin typeface="Times New Roman" pitchFamily="18" charset="0"/>
                <a:cs typeface="Times New Roman" pitchFamily="18" charset="0"/>
              </a:rPr>
              <a:t> 2.5 mm </a:t>
            </a:r>
          </a:p>
          <a:p>
            <a:pPr>
              <a:lnSpc>
                <a:spcPct val="150000"/>
              </a:lnSpc>
            </a:pPr>
            <a:r>
              <a:rPr lang="en-US" sz="2800" dirty="0" smtClean="0">
                <a:latin typeface="Times New Roman" pitchFamily="18" charset="0"/>
                <a:cs typeface="Times New Roman" pitchFamily="18" charset="0"/>
              </a:rPr>
              <a:t>ST depression in inferior leads and in V5</a:t>
            </a:r>
          </a:p>
          <a:p>
            <a:pPr>
              <a:lnSpc>
                <a:spcPct val="150000"/>
              </a:lnSpc>
            </a:pPr>
            <a:r>
              <a:rPr lang="en-US" sz="2800" dirty="0" smtClean="0">
                <a:latin typeface="Times New Roman" pitchFamily="18" charset="0"/>
                <a:cs typeface="Times New Roman" pitchFamily="18" charset="0"/>
              </a:rPr>
              <a:t>Abnormal Q in aVL</a:t>
            </a:r>
          </a:p>
          <a:p>
            <a:pPr>
              <a:lnSpc>
                <a:spcPct val="150000"/>
              </a:lnSpc>
            </a:pPr>
            <a:r>
              <a:rPr lang="en-IN" sz="2800" dirty="0" smtClean="0">
                <a:latin typeface="Times New Roman" pitchFamily="18" charset="0"/>
                <a:cs typeface="Times New Roman" pitchFamily="18" charset="0"/>
              </a:rPr>
              <a:t>ST depression in the inferior wall (III +aVF ≥2.5 mm) is quite suggestive of a proximal occlusion of  LAD above D1</a:t>
            </a:r>
          </a:p>
        </p:txBody>
      </p:sp>
      <p:sp>
        <p:nvSpPr>
          <p:cNvPr id="4" name="Title 1"/>
          <p:cNvSpPr>
            <a:spLocks noGrp="1"/>
          </p:cNvSpPr>
          <p:nvPr>
            <p:ph type="title"/>
          </p:nvPr>
        </p:nvSpPr>
        <p:spPr/>
        <p:txBody>
          <a:bodyPr>
            <a:noAutofit/>
          </a:bodyPr>
          <a:lstStyle/>
          <a:p>
            <a:r>
              <a:rPr lang="en-US" sz="4000" dirty="0" smtClean="0">
                <a:latin typeface="Footlight MT Light" pitchFamily="18" charset="0"/>
              </a:rPr>
              <a:t>Proximal LAD occlusion </a:t>
            </a:r>
            <a:br>
              <a:rPr lang="en-US" sz="4000" dirty="0" smtClean="0">
                <a:latin typeface="Footlight MT Light" pitchFamily="18" charset="0"/>
              </a:rPr>
            </a:br>
            <a:r>
              <a:rPr lang="en-US" sz="4000" dirty="0" smtClean="0">
                <a:latin typeface="Footlight MT Light" pitchFamily="18" charset="0"/>
              </a:rPr>
              <a:t>(Dominance of Basal area)</a:t>
            </a:r>
            <a:endParaRPr lang="en-IN" sz="4000" dirty="0">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DSC02877"/>
          <p:cNvPicPr>
            <a:picLocks noChangeAspect="1" noChangeArrowheads="1"/>
          </p:cNvPicPr>
          <p:nvPr/>
        </p:nvPicPr>
        <p:blipFill>
          <a:blip r:embed="rId2" cstate="print">
            <a:lum bright="20000" contrast="18000"/>
          </a:blip>
          <a:srcRect/>
          <a:stretch>
            <a:fillRect/>
          </a:stretch>
        </p:blipFill>
        <p:spPr bwMode="auto">
          <a:xfrm>
            <a:off x="500034" y="642918"/>
            <a:ext cx="8143900" cy="5475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14348" y="3500438"/>
            <a:ext cx="2357454" cy="2500330"/>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a:srcRect/>
          <a:stretch>
            <a:fillRect/>
          </a:stretch>
        </p:blipFill>
        <p:spPr bwMode="auto">
          <a:xfrm>
            <a:off x="4071934" y="2500306"/>
            <a:ext cx="4620125" cy="3786214"/>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2571736" y="1471603"/>
            <a:ext cx="2816197" cy="2671777"/>
          </a:xfrm>
          <a:prstGeom prst="rect">
            <a:avLst/>
          </a:prstGeom>
          <a:noFill/>
          <a:ln w="9525">
            <a:noFill/>
            <a:miter lim="800000"/>
            <a:headEnd/>
            <a:tailEnd/>
          </a:ln>
          <a:effectLst/>
        </p:spPr>
      </p:pic>
      <p:sp>
        <p:nvSpPr>
          <p:cNvPr id="7" name="Title 1"/>
          <p:cNvSpPr>
            <a:spLocks noGrp="1"/>
          </p:cNvSpPr>
          <p:nvPr>
            <p:ph type="title"/>
          </p:nvPr>
        </p:nvSpPr>
        <p:spPr/>
        <p:txBody>
          <a:bodyPr>
            <a:noAutofit/>
          </a:bodyPr>
          <a:lstStyle/>
          <a:p>
            <a:r>
              <a:rPr lang="en-US" sz="4000" b="1" dirty="0" smtClean="0">
                <a:latin typeface="Footlight MT Light" pitchFamily="18" charset="0"/>
              </a:rPr>
              <a:t>Distal LAD occlusion</a:t>
            </a:r>
            <a:br>
              <a:rPr lang="en-US" sz="4000" b="1" dirty="0" smtClean="0">
                <a:latin typeface="Footlight MT Light" pitchFamily="18" charset="0"/>
              </a:rPr>
            </a:br>
            <a:r>
              <a:rPr lang="en-US" sz="4000" b="1" dirty="0" smtClean="0">
                <a:latin typeface="Footlight MT Light" pitchFamily="18" charset="0"/>
              </a:rPr>
              <a:t>(Dominance of inferoapical area)</a:t>
            </a:r>
            <a:endParaRPr lang="en-IN" sz="4000" b="1" dirty="0">
              <a:latin typeface="Footlight MT Light"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Footlight MT Light" pitchFamily="18" charset="0"/>
              </a:rPr>
              <a:t>Distal LAD occlusion</a:t>
            </a:r>
            <a:br>
              <a:rPr lang="en-US" sz="4000" b="1" dirty="0" smtClean="0">
                <a:latin typeface="Footlight MT Light" pitchFamily="18" charset="0"/>
              </a:rPr>
            </a:br>
            <a:r>
              <a:rPr lang="en-US" sz="4000" b="1" dirty="0" smtClean="0">
                <a:latin typeface="Footlight MT Light" pitchFamily="18" charset="0"/>
              </a:rPr>
              <a:t>(Dominance of inferoapical area)</a:t>
            </a:r>
            <a:endParaRPr lang="en-IN" sz="4000" b="1" dirty="0">
              <a:latin typeface="Footlight MT Light" pitchFamily="18" charset="0"/>
            </a:endParaRPr>
          </a:p>
        </p:txBody>
      </p:sp>
      <p:sp>
        <p:nvSpPr>
          <p:cNvPr id="3" name="Content Placeholder 2"/>
          <p:cNvSpPr>
            <a:spLocks noGrp="1"/>
          </p:cNvSpPr>
          <p:nvPr>
            <p:ph idx="1"/>
          </p:nvPr>
        </p:nvSpPr>
        <p:spPr/>
        <p:txBody>
          <a:bodyPr/>
          <a:lstStyle/>
          <a:p>
            <a:endParaRPr lang="en-IN"/>
          </a:p>
        </p:txBody>
      </p:sp>
      <p:pic>
        <p:nvPicPr>
          <p:cNvPr id="4" name="Picture 7" descr="Distal LAD 2"/>
          <p:cNvPicPr>
            <a:picLocks noChangeAspect="1" noChangeArrowheads="1"/>
          </p:cNvPicPr>
          <p:nvPr/>
        </p:nvPicPr>
        <p:blipFill>
          <a:blip r:embed="rId2" cstate="print"/>
          <a:srcRect/>
          <a:stretch>
            <a:fillRect/>
          </a:stretch>
        </p:blipFill>
        <p:spPr bwMode="auto">
          <a:xfrm>
            <a:off x="4714876" y="1981200"/>
            <a:ext cx="4097305" cy="4019568"/>
          </a:xfrm>
          <a:prstGeom prst="rect">
            <a:avLst/>
          </a:prstGeom>
          <a:noFill/>
        </p:spPr>
      </p:pic>
      <p:pic>
        <p:nvPicPr>
          <p:cNvPr id="5" name="Picture 8" descr="Distal LAD"/>
          <p:cNvPicPr>
            <a:picLocks noChangeAspect="1" noChangeArrowheads="1"/>
          </p:cNvPicPr>
          <p:nvPr/>
        </p:nvPicPr>
        <p:blipFill>
          <a:blip r:embed="rId3" cstate="print"/>
          <a:srcRect/>
          <a:stretch>
            <a:fillRect/>
          </a:stretch>
        </p:blipFill>
        <p:spPr bwMode="auto">
          <a:xfrm>
            <a:off x="285720" y="1981200"/>
            <a:ext cx="4214842" cy="401956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229600" cy="4525963"/>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IN" sz="2600" dirty="0" smtClean="0">
                <a:latin typeface="Times New Roman" pitchFamily="18" charset="0"/>
                <a:cs typeface="Times New Roman" pitchFamily="18" charset="0"/>
              </a:rPr>
              <a:t>Inferior third of the LV &amp; low-lateral involvement (apical infarction)</a:t>
            </a:r>
          </a:p>
          <a:p>
            <a:pPr>
              <a:lnSpc>
                <a:spcPct val="150000"/>
              </a:lnSpc>
            </a:pPr>
            <a:r>
              <a:rPr lang="en-IN" sz="2600" dirty="0" smtClean="0">
                <a:latin typeface="Times New Roman" pitchFamily="18" charset="0"/>
                <a:cs typeface="Times New Roman" pitchFamily="18" charset="0"/>
              </a:rPr>
              <a:t> Injury vector is directed forward and left, and downward</a:t>
            </a:r>
            <a:endParaRPr lang="en-US" sz="2600" dirty="0" smtClean="0">
              <a:latin typeface="Times New Roman" pitchFamily="18" charset="0"/>
              <a:cs typeface="Times New Roman" pitchFamily="18" charset="0"/>
            </a:endParaRPr>
          </a:p>
          <a:p>
            <a:pPr>
              <a:lnSpc>
                <a:spcPct val="150000"/>
              </a:lnSpc>
            </a:pPr>
            <a:r>
              <a:rPr lang="en-US" sz="2600" u="sng" dirty="0" smtClean="0">
                <a:latin typeface="Times New Roman" pitchFamily="18" charset="0"/>
                <a:cs typeface="Times New Roman" pitchFamily="18" charset="0"/>
              </a:rPr>
              <a:t>STE in inferior leads (II &gt; III) in addition to V3-V6</a:t>
            </a:r>
          </a:p>
          <a:p>
            <a:pPr>
              <a:lnSpc>
                <a:spcPct val="150000"/>
              </a:lnSpc>
            </a:pPr>
            <a:r>
              <a:rPr lang="en-IN" sz="2600" u="sng" dirty="0" smtClean="0">
                <a:latin typeface="Times New Roman" pitchFamily="18" charset="0"/>
                <a:cs typeface="Times New Roman" pitchFamily="18" charset="0"/>
              </a:rPr>
              <a:t>Slight ST-segment depression in aVR</a:t>
            </a:r>
            <a:endParaRPr lang="en-US" sz="2600" u="sng" dirty="0" smtClean="0">
              <a:latin typeface="Times New Roman" pitchFamily="18" charset="0"/>
              <a:cs typeface="Times New Roman" pitchFamily="18" charset="0"/>
            </a:endParaRPr>
          </a:p>
          <a:p>
            <a:pPr>
              <a:lnSpc>
                <a:spcPct val="150000"/>
              </a:lnSpc>
            </a:pPr>
            <a:r>
              <a:rPr lang="en-US" sz="2600" dirty="0" smtClean="0">
                <a:latin typeface="Times New Roman" pitchFamily="18" charset="0"/>
                <a:cs typeface="Times New Roman" pitchFamily="18" charset="0"/>
              </a:rPr>
              <a:t>Wide Q V4-V6 some times</a:t>
            </a:r>
          </a:p>
          <a:p>
            <a:pPr>
              <a:lnSpc>
                <a:spcPct val="150000"/>
              </a:lnSpc>
            </a:pPr>
            <a:endParaRPr lang="en-IN" sz="2600" dirty="0">
              <a:latin typeface="Times New Roman" pitchFamily="18" charset="0"/>
              <a:cs typeface="Times New Roman" pitchFamily="18" charset="0"/>
            </a:endParaRPr>
          </a:p>
        </p:txBody>
      </p:sp>
      <p:sp>
        <p:nvSpPr>
          <p:cNvPr id="4" name="Title 1"/>
          <p:cNvSpPr>
            <a:spLocks noGrp="1"/>
          </p:cNvSpPr>
          <p:nvPr>
            <p:ph type="title"/>
          </p:nvPr>
        </p:nvSpPr>
        <p:spPr/>
        <p:txBody>
          <a:bodyPr>
            <a:noAutofit/>
          </a:bodyPr>
          <a:lstStyle/>
          <a:p>
            <a:r>
              <a:rPr lang="en-US" sz="4000" b="1" dirty="0" smtClean="0">
                <a:latin typeface="Footlight MT Light" pitchFamily="18" charset="0"/>
              </a:rPr>
              <a:t>Distal LAD occlusion</a:t>
            </a:r>
            <a:br>
              <a:rPr lang="en-US" sz="4000" b="1" dirty="0" smtClean="0">
                <a:latin typeface="Footlight MT Light" pitchFamily="18" charset="0"/>
              </a:rPr>
            </a:br>
            <a:r>
              <a:rPr lang="en-US" sz="4000" b="1" dirty="0" smtClean="0">
                <a:latin typeface="Footlight MT Light" pitchFamily="18" charset="0"/>
              </a:rPr>
              <a:t>(Dominance of inferoapical area)</a:t>
            </a:r>
            <a:endParaRPr lang="en-IN" sz="4000" b="1" dirty="0">
              <a:latin typeface="Footlight MT Light" pitchFamily="18" charset="0"/>
            </a:endParaRPr>
          </a:p>
        </p:txBody>
      </p:sp>
      <p:sp>
        <p:nvSpPr>
          <p:cNvPr id="5" name="Rectangle 4"/>
          <p:cNvSpPr/>
          <p:nvPr/>
        </p:nvSpPr>
        <p:spPr>
          <a:xfrm>
            <a:off x="692915" y="2325526"/>
            <a:ext cx="8215370" cy="3349956"/>
          </a:xfrm>
          <a:prstGeom prst="rect">
            <a:avLst/>
          </a:prstGeom>
          <a:solidFill>
            <a:srgbClr val="002060"/>
          </a:solidFill>
        </p:spPr>
        <p:txBody>
          <a:bodyPr wrap="square">
            <a:spAutoFit/>
          </a:bodyPr>
          <a:lstStyle/>
          <a:p>
            <a:pPr>
              <a:lnSpc>
                <a:spcPct val="150000"/>
              </a:lnSpc>
            </a:pPr>
            <a:r>
              <a:rPr lang="en-IN" sz="2400" i="1" dirty="0" smtClean="0">
                <a:solidFill>
                  <a:schemeClr val="bg1"/>
                </a:solidFill>
                <a:latin typeface="Times New Roman" pitchFamily="18" charset="0"/>
                <a:cs typeface="Times New Roman" pitchFamily="18" charset="0"/>
              </a:rPr>
              <a:t>STE is seen in the precordial and inferior leads in the presence of a STEMI due to the very proximal occlusion of the RCA</a:t>
            </a:r>
          </a:p>
          <a:p>
            <a:pPr>
              <a:lnSpc>
                <a:spcPct val="150000"/>
              </a:lnSpc>
            </a:pPr>
            <a:endParaRPr lang="en-IN" sz="2400" i="1" dirty="0" smtClean="0">
              <a:solidFill>
                <a:schemeClr val="bg1"/>
              </a:solidFill>
              <a:latin typeface="Times New Roman" pitchFamily="18" charset="0"/>
              <a:cs typeface="Times New Roman" pitchFamily="18" charset="0"/>
            </a:endParaRPr>
          </a:p>
          <a:p>
            <a:pPr>
              <a:lnSpc>
                <a:spcPct val="150000"/>
              </a:lnSpc>
            </a:pPr>
            <a:r>
              <a:rPr lang="en-IN" sz="2400" i="1" dirty="0" smtClean="0">
                <a:solidFill>
                  <a:schemeClr val="bg1"/>
                </a:solidFill>
                <a:latin typeface="Times New Roman" pitchFamily="18" charset="0"/>
                <a:cs typeface="Times New Roman" pitchFamily="18" charset="0"/>
              </a:rPr>
              <a:t>In this case the STE usually is V1&gt;V3−4, while in a STEMI due to the distal occlusion of the LAD the opposite occurs </a:t>
            </a:r>
          </a:p>
          <a:p>
            <a:pPr>
              <a:lnSpc>
                <a:spcPct val="150000"/>
              </a:lnSpc>
            </a:pPr>
            <a:r>
              <a:rPr lang="en-IN" sz="2400" i="1" dirty="0" smtClean="0">
                <a:solidFill>
                  <a:schemeClr val="bg1"/>
                </a:solidFill>
                <a:latin typeface="Times New Roman" pitchFamily="18" charset="0"/>
                <a:cs typeface="Times New Roman" pitchFamily="18" charset="0"/>
              </a:rPr>
              <a:t>(i.e., the STE is V1&lt;V3−4)</a:t>
            </a:r>
            <a:endParaRPr lang="en-IN" sz="2400" i="1"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621477" y="1714488"/>
            <a:ext cx="8358246" cy="4572032"/>
          </a:xfrm>
          <a:prstGeom prst="rect">
            <a:avLst/>
          </a:prstGeom>
          <a:noFill/>
          <a:ln w="9525">
            <a:solidFill>
              <a:schemeClr val="tx1"/>
            </a:solidFill>
            <a:miter lim="800000"/>
            <a:headEnd/>
            <a:tailEnd/>
          </a:ln>
          <a:effectLst/>
        </p:spPr>
      </p:pic>
      <p:sp>
        <p:nvSpPr>
          <p:cNvPr id="6" name="Rectangle 5"/>
          <p:cNvSpPr/>
          <p:nvPr/>
        </p:nvSpPr>
        <p:spPr>
          <a:xfrm>
            <a:off x="621477" y="1714488"/>
            <a:ext cx="8358246" cy="4572032"/>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5" presetClass="exit" presetSubtype="10" fill="hold" grpId="0" nodeType="withEffect">
                                  <p:stCondLst>
                                    <p:cond delay="0"/>
                                  </p:stCondLst>
                                  <p:childTnLst>
                                    <p:animEffect transition="out" filter="checkerboard(across)">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par>
                                <p:cTn id="14" presetID="5" presetClass="exit" presetSubtype="10" fill="hold" grpId="0" nodeType="withEffect">
                                  <p:stCondLst>
                                    <p:cond delay="0"/>
                                  </p:stCondLst>
                                  <p:childTnLst>
                                    <p:animEffect transition="out" filter="checkerboard(across)">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3">
                                            <p:txEl>
                                              <p:pRg st="4" end="4"/>
                                            </p:txEl>
                                          </p:spTgt>
                                        </p:tgtEl>
                                      </p:cBhvr>
                                    </p:animEffect>
                                    <p:set>
                                      <p:cBhvr>
                                        <p:cTn id="22" dur="1" fill="hold">
                                          <p:stCondLst>
                                            <p:cond delay="499"/>
                                          </p:stCondLst>
                                        </p:cTn>
                                        <p:tgtEl>
                                          <p:spTgt spid="3">
                                            <p:txEl>
                                              <p:pRg st="4" end="4"/>
                                            </p:txEl>
                                          </p:spTgt>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3">
                                            <p:bg/>
                                          </p:spTgt>
                                        </p:tgtEl>
                                      </p:cBhvr>
                                    </p:animEffect>
                                    <p:set>
                                      <p:cBhvr>
                                        <p:cTn id="25" dur="1" fill="hold">
                                          <p:stCondLst>
                                            <p:cond delay="499"/>
                                          </p:stCondLst>
                                        </p:cTn>
                                        <p:tgtEl>
                                          <p:spTgt spid="3">
                                            <p:bg/>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slide(fromTop)">
                                      <p:cBhvr>
                                        <p:cTn id="30" dur="1000"/>
                                        <p:tgtEl>
                                          <p:spTgt spid="205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DSC02938"/>
          <p:cNvPicPr>
            <a:picLocks noChangeAspect="1" noChangeArrowheads="1"/>
          </p:cNvPicPr>
          <p:nvPr/>
        </p:nvPicPr>
        <p:blipFill>
          <a:blip r:embed="rId2" cstate="print">
            <a:lum bright="22000" contrast="22000"/>
          </a:blip>
          <a:srcRect/>
          <a:stretch>
            <a:fillRect/>
          </a:stretch>
        </p:blipFill>
        <p:spPr bwMode="auto">
          <a:xfrm>
            <a:off x="464331" y="506864"/>
            <a:ext cx="8215338" cy="5844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2428860" y="287714"/>
            <a:ext cx="4386286" cy="3498476"/>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2143108" y="3786190"/>
            <a:ext cx="5000660"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8596" y="2000240"/>
            <a:ext cx="2571768" cy="2514191"/>
          </a:xfrm>
          <a:prstGeom prst="rect">
            <a:avLst/>
          </a:prstGeom>
          <a:noFill/>
          <a:ln w="9525">
            <a:noFill/>
            <a:miter lim="800000"/>
            <a:headEnd/>
            <a:tailEnd/>
          </a:ln>
          <a:effectLst/>
        </p:spPr>
      </p:pic>
      <p:pic>
        <p:nvPicPr>
          <p:cNvPr id="5124" name="Picture 4" descr="C:\Users\dr.sunish\Desktop\Picture3.png"/>
          <p:cNvPicPr>
            <a:picLocks noGrp="1" noChangeAspect="1" noChangeArrowheads="1"/>
          </p:cNvPicPr>
          <p:nvPr>
            <p:ph idx="1"/>
          </p:nvPr>
        </p:nvPicPr>
        <p:blipFill>
          <a:blip r:embed="rId3"/>
          <a:srcRect/>
          <a:stretch>
            <a:fillRect/>
          </a:stretch>
        </p:blipFill>
        <p:spPr bwMode="auto">
          <a:xfrm>
            <a:off x="4658511" y="2571744"/>
            <a:ext cx="4485489" cy="3643338"/>
          </a:xfrm>
          <a:prstGeom prst="rect">
            <a:avLst/>
          </a:prstGeom>
          <a:noFill/>
        </p:spPr>
      </p:pic>
      <p:pic>
        <p:nvPicPr>
          <p:cNvPr id="5126" name="Picture 6"/>
          <p:cNvPicPr>
            <a:picLocks noChangeAspect="1" noChangeArrowheads="1"/>
          </p:cNvPicPr>
          <p:nvPr/>
        </p:nvPicPr>
        <p:blipFill>
          <a:blip r:embed="rId4"/>
          <a:srcRect/>
          <a:stretch>
            <a:fillRect/>
          </a:stretch>
        </p:blipFill>
        <p:spPr bwMode="auto">
          <a:xfrm>
            <a:off x="2786050" y="2285992"/>
            <a:ext cx="2786082" cy="2704138"/>
          </a:xfrm>
          <a:prstGeom prst="rect">
            <a:avLst/>
          </a:prstGeom>
          <a:noFill/>
          <a:ln w="9525">
            <a:noFill/>
            <a:miter lim="800000"/>
            <a:headEnd/>
            <a:tailEnd/>
          </a:ln>
          <a:effectLst/>
        </p:spPr>
      </p:pic>
      <p:sp>
        <p:nvSpPr>
          <p:cNvPr id="12" name="Title 1"/>
          <p:cNvSpPr>
            <a:spLocks noGrp="1"/>
          </p:cNvSpPr>
          <p:nvPr>
            <p:ph type="title"/>
          </p:nvPr>
        </p:nvSpPr>
        <p:spPr/>
        <p:txBody>
          <a:bodyPr>
            <a:noAutofit/>
          </a:bodyPr>
          <a:lstStyle/>
          <a:p>
            <a:r>
              <a:rPr lang="en-US" sz="3600" b="1" dirty="0" smtClean="0">
                <a:latin typeface="Footlight MT Light" pitchFamily="18" charset="0"/>
              </a:rPr>
              <a:t>1</a:t>
            </a:r>
            <a:r>
              <a:rPr lang="en-US" sz="3600" b="1" baseline="30000" dirty="0" smtClean="0">
                <a:latin typeface="Footlight MT Light" pitchFamily="18" charset="0"/>
              </a:rPr>
              <a:t>st</a:t>
            </a:r>
            <a:r>
              <a:rPr lang="en-US" sz="3600" b="1" dirty="0" smtClean="0">
                <a:latin typeface="Footlight MT Light" pitchFamily="18" charset="0"/>
              </a:rPr>
              <a:t> Diagonal not involved</a:t>
            </a:r>
            <a:br>
              <a:rPr lang="en-US" sz="3600" b="1" dirty="0" smtClean="0">
                <a:latin typeface="Footlight MT Light" pitchFamily="18" charset="0"/>
              </a:rPr>
            </a:br>
            <a:r>
              <a:rPr lang="en-US" sz="3600" b="1" dirty="0" smtClean="0">
                <a:latin typeface="Footlight MT Light" pitchFamily="18" charset="0"/>
              </a:rPr>
              <a:t>(Dominance of septal area)-Proximal to S1</a:t>
            </a:r>
            <a:endParaRPr lang="en-IN" sz="3600" b="1" dirty="0">
              <a:latin typeface="Footlight MT Light"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Footlight MT Light" pitchFamily="18" charset="0"/>
              </a:rPr>
              <a:t>1</a:t>
            </a:r>
            <a:r>
              <a:rPr lang="en-US" sz="3600" b="1" baseline="30000" dirty="0" smtClean="0">
                <a:latin typeface="Footlight MT Light" pitchFamily="18" charset="0"/>
              </a:rPr>
              <a:t>st</a:t>
            </a:r>
            <a:r>
              <a:rPr lang="en-US" sz="3600" b="1" dirty="0" smtClean="0">
                <a:latin typeface="Footlight MT Light" pitchFamily="18" charset="0"/>
              </a:rPr>
              <a:t> Diagonal not involved</a:t>
            </a:r>
            <a:br>
              <a:rPr lang="en-US" sz="3600" b="1" dirty="0" smtClean="0">
                <a:latin typeface="Footlight MT Light" pitchFamily="18" charset="0"/>
              </a:rPr>
            </a:br>
            <a:r>
              <a:rPr lang="en-US" sz="3600" b="1" dirty="0" smtClean="0">
                <a:latin typeface="Footlight MT Light" pitchFamily="18" charset="0"/>
              </a:rPr>
              <a:t>(Dominance of septal area)-Proximal to S1</a:t>
            </a:r>
            <a:endParaRPr lang="en-IN" sz="3600" b="1" dirty="0">
              <a:latin typeface="Footlight MT Light" pitchFamily="18" charset="0"/>
            </a:endParaRPr>
          </a:p>
        </p:txBody>
      </p:sp>
      <p:sp>
        <p:nvSpPr>
          <p:cNvPr id="3" name="Content Placeholder 2"/>
          <p:cNvSpPr>
            <a:spLocks noGrp="1"/>
          </p:cNvSpPr>
          <p:nvPr>
            <p:ph idx="1"/>
          </p:nvPr>
        </p:nvSpPr>
        <p:spPr>
          <a:xfrm>
            <a:off x="428596" y="1600200"/>
            <a:ext cx="8229600" cy="4525963"/>
          </a:xfrm>
        </p:spPr>
        <p:txBody>
          <a:bodyPr/>
          <a:lstStyle/>
          <a:p>
            <a:endParaRPr lang="en-IN" dirty="0"/>
          </a:p>
        </p:txBody>
      </p:sp>
      <p:pic>
        <p:nvPicPr>
          <p:cNvPr id="5" name="Picture 6" descr="Copy (3) of last 2"/>
          <p:cNvPicPr>
            <a:picLocks noChangeAspect="1" noChangeArrowheads="1"/>
          </p:cNvPicPr>
          <p:nvPr/>
        </p:nvPicPr>
        <p:blipFill>
          <a:blip r:embed="rId2" cstate="print"/>
          <a:srcRect/>
          <a:stretch>
            <a:fillRect/>
          </a:stretch>
        </p:blipFill>
        <p:spPr bwMode="auto">
          <a:xfrm>
            <a:off x="4695796" y="1905000"/>
            <a:ext cx="4062413" cy="3771900"/>
          </a:xfrm>
          <a:prstGeom prst="rect">
            <a:avLst/>
          </a:prstGeom>
          <a:noFill/>
        </p:spPr>
      </p:pic>
      <p:pic>
        <p:nvPicPr>
          <p:cNvPr id="6" name="Picture 7" descr="Copy (2) of last 2"/>
          <p:cNvPicPr>
            <a:picLocks noChangeAspect="1" noChangeArrowheads="1"/>
          </p:cNvPicPr>
          <p:nvPr/>
        </p:nvPicPr>
        <p:blipFill>
          <a:blip r:embed="rId3" cstate="print"/>
          <a:srcRect/>
          <a:stretch>
            <a:fillRect/>
          </a:stretch>
        </p:blipFill>
        <p:spPr bwMode="auto">
          <a:xfrm>
            <a:off x="428596" y="1905000"/>
            <a:ext cx="3962400" cy="3786188"/>
          </a:xfrm>
          <a:prstGeom prst="rect">
            <a:avLst/>
          </a:prstGeom>
          <a:noFill/>
        </p:spPr>
      </p:pic>
      <p:sp>
        <p:nvSpPr>
          <p:cNvPr id="7" name="Rectangle 6"/>
          <p:cNvSpPr/>
          <p:nvPr/>
        </p:nvSpPr>
        <p:spPr>
          <a:xfrm>
            <a:off x="428596" y="5715016"/>
            <a:ext cx="8286808" cy="400110"/>
          </a:xfrm>
          <a:prstGeom prst="rect">
            <a:avLst/>
          </a:prstGeom>
        </p:spPr>
        <p:txBody>
          <a:bodyPr wrap="square">
            <a:spAutoFit/>
          </a:bodyPr>
          <a:lstStyle/>
          <a:p>
            <a:pPr algn="ctr"/>
            <a:r>
              <a:rPr lang="en-IN" sz="2000" dirty="0" smtClean="0">
                <a:latin typeface="Times New Roman" pitchFamily="18" charset="0"/>
                <a:cs typeface="Times New Roman" pitchFamily="18" charset="0"/>
              </a:rPr>
              <a:t>Injury vector is directed anteriorly, to the right and sometimes downward</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Introduction</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lnSpc>
                <a:spcPct val="150000"/>
              </a:lnSpc>
            </a:pPr>
            <a:r>
              <a:rPr lang="en-US" sz="2400" dirty="0" smtClean="0">
                <a:latin typeface="Times New Roman" pitchFamily="18" charset="0"/>
                <a:cs typeface="Times New Roman" pitchFamily="18" charset="0"/>
              </a:rPr>
              <a:t>Careful analysis of the surface ECG is highly useful in localizing the culprit vessel and immediate prognostication</a:t>
            </a:r>
          </a:p>
          <a:p>
            <a:pPr>
              <a:lnSpc>
                <a:spcPct val="150000"/>
              </a:lnSpc>
            </a:pP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Helps in deciding the need for an aggressive reperfusion strategy</a:t>
            </a:r>
          </a:p>
          <a:p>
            <a:pPr>
              <a:lnSpc>
                <a:spcPct val="150000"/>
              </a:lnSpc>
            </a:pP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ECG correlation of infarct related artery predict </a:t>
            </a:r>
            <a:r>
              <a:rPr lang="en-US" sz="2400" dirty="0" err="1" smtClean="0">
                <a:latin typeface="Times New Roman" pitchFamily="18" charset="0"/>
                <a:cs typeface="Times New Roman" pitchFamily="18" charset="0"/>
              </a:rPr>
              <a:t>moratlity</a:t>
            </a:r>
            <a:r>
              <a:rPr lang="en-US" sz="2400" dirty="0" smtClean="0">
                <a:latin typeface="Times New Roman" pitchFamily="18" charset="0"/>
                <a:cs typeface="Times New Roman" pitchFamily="18" charset="0"/>
              </a:rPr>
              <a:t> in acute myocardial infarction</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600" dirty="0" smtClean="0">
                <a:latin typeface="Times New Roman" pitchFamily="18" charset="0"/>
                <a:cs typeface="Times New Roman" pitchFamily="18" charset="0"/>
              </a:rPr>
              <a:t>Antero-septal infarction</a:t>
            </a:r>
          </a:p>
          <a:p>
            <a:pPr>
              <a:lnSpc>
                <a:spcPct val="150000"/>
              </a:lnSpc>
            </a:pPr>
            <a:r>
              <a:rPr lang="en-US" sz="2600" dirty="0" smtClean="0">
                <a:latin typeface="Times New Roman" pitchFamily="18" charset="0"/>
                <a:cs typeface="Times New Roman" pitchFamily="18" charset="0"/>
              </a:rPr>
              <a:t>STE  in aVR and </a:t>
            </a:r>
            <a:r>
              <a:rPr lang="en-US" sz="2600" u="sng" dirty="0" smtClean="0">
                <a:latin typeface="Times New Roman" pitchFamily="18" charset="0"/>
                <a:cs typeface="Times New Roman" pitchFamily="18" charset="0"/>
              </a:rPr>
              <a:t>&gt; </a:t>
            </a:r>
            <a:r>
              <a:rPr lang="en-US" sz="2600" dirty="0" smtClean="0">
                <a:latin typeface="Times New Roman" pitchFamily="18" charset="0"/>
                <a:cs typeface="Times New Roman" pitchFamily="18" charset="0"/>
              </a:rPr>
              <a:t>2.5 mm STE in V1</a:t>
            </a:r>
          </a:p>
          <a:p>
            <a:pPr>
              <a:lnSpc>
                <a:spcPct val="150000"/>
              </a:lnSpc>
            </a:pPr>
            <a:r>
              <a:rPr lang="en-IN" sz="2600" dirty="0" smtClean="0">
                <a:latin typeface="Times New Roman" pitchFamily="18" charset="0"/>
                <a:cs typeface="Times New Roman" pitchFamily="18" charset="0"/>
              </a:rPr>
              <a:t>ST elevation from V1to V3−4and II, III, and aVF</a:t>
            </a:r>
            <a:endParaRPr lang="en-US" sz="2600" dirty="0" smtClean="0">
              <a:latin typeface="Times New Roman" pitchFamily="18" charset="0"/>
              <a:cs typeface="Times New Roman" pitchFamily="18" charset="0"/>
            </a:endParaRPr>
          </a:p>
          <a:p>
            <a:pPr>
              <a:lnSpc>
                <a:spcPct val="150000"/>
              </a:lnSpc>
            </a:pPr>
            <a:r>
              <a:rPr lang="en-US" sz="2600" dirty="0" smtClean="0">
                <a:latin typeface="Times New Roman" pitchFamily="18" charset="0"/>
                <a:cs typeface="Times New Roman" pitchFamily="18" charset="0"/>
              </a:rPr>
              <a:t>ST depression in V6, I and aVL</a:t>
            </a:r>
          </a:p>
          <a:p>
            <a:pPr>
              <a:lnSpc>
                <a:spcPct val="150000"/>
              </a:lnSpc>
            </a:pPr>
            <a:r>
              <a:rPr lang="en-US" sz="2600" dirty="0" smtClean="0">
                <a:latin typeface="Times New Roman" pitchFamily="18" charset="0"/>
                <a:cs typeface="Times New Roman" pitchFamily="18" charset="0"/>
              </a:rPr>
              <a:t>STE in V3R</a:t>
            </a:r>
          </a:p>
          <a:p>
            <a:pPr>
              <a:lnSpc>
                <a:spcPct val="150000"/>
              </a:lnSpc>
            </a:pPr>
            <a:r>
              <a:rPr lang="en-US" sz="2600" dirty="0" smtClean="0">
                <a:latin typeface="Times New Roman" pitchFamily="18" charset="0"/>
                <a:cs typeface="Times New Roman" pitchFamily="18" charset="0"/>
              </a:rPr>
              <a:t>RBBB/ QRBBB</a:t>
            </a:r>
          </a:p>
          <a:p>
            <a:pPr>
              <a:lnSpc>
                <a:spcPct val="150000"/>
              </a:lnSpc>
            </a:pPr>
            <a:endParaRPr lang="en-IN" sz="2600" dirty="0">
              <a:latin typeface="Times New Roman" pitchFamily="18" charset="0"/>
              <a:cs typeface="Times New Roman" pitchFamily="18" charset="0"/>
            </a:endParaRPr>
          </a:p>
        </p:txBody>
      </p:sp>
      <p:sp>
        <p:nvSpPr>
          <p:cNvPr id="4" name="Title 1"/>
          <p:cNvSpPr>
            <a:spLocks noGrp="1"/>
          </p:cNvSpPr>
          <p:nvPr>
            <p:ph type="title"/>
          </p:nvPr>
        </p:nvSpPr>
        <p:spPr/>
        <p:txBody>
          <a:bodyPr>
            <a:noAutofit/>
          </a:bodyPr>
          <a:lstStyle/>
          <a:p>
            <a:r>
              <a:rPr lang="en-US" sz="3600" b="1" dirty="0" smtClean="0">
                <a:latin typeface="Footlight MT Light" pitchFamily="18" charset="0"/>
              </a:rPr>
              <a:t>1</a:t>
            </a:r>
            <a:r>
              <a:rPr lang="en-US" sz="3600" b="1" baseline="30000" dirty="0" smtClean="0">
                <a:latin typeface="Footlight MT Light" pitchFamily="18" charset="0"/>
              </a:rPr>
              <a:t>st</a:t>
            </a:r>
            <a:r>
              <a:rPr lang="en-US" sz="3600" b="1" dirty="0" smtClean="0">
                <a:latin typeface="Footlight MT Light" pitchFamily="18" charset="0"/>
              </a:rPr>
              <a:t> Diagonal not involved</a:t>
            </a:r>
            <a:br>
              <a:rPr lang="en-US" sz="3600" b="1" dirty="0" smtClean="0">
                <a:latin typeface="Footlight MT Light" pitchFamily="18" charset="0"/>
              </a:rPr>
            </a:br>
            <a:r>
              <a:rPr lang="en-US" sz="3600" b="1" dirty="0" smtClean="0">
                <a:latin typeface="Footlight MT Light" pitchFamily="18" charset="0"/>
              </a:rPr>
              <a:t>(Dominance of septal area)-Proximal to S1</a:t>
            </a:r>
            <a:endParaRPr lang="en-IN" sz="3600" b="1" dirty="0">
              <a:latin typeface="Footlight MT Light"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DSC02940"/>
          <p:cNvPicPr>
            <a:picLocks noChangeAspect="1" noChangeArrowheads="1"/>
          </p:cNvPicPr>
          <p:nvPr/>
        </p:nvPicPr>
        <p:blipFill>
          <a:blip r:embed="rId2" cstate="print">
            <a:lum bright="24000" contrast="22000"/>
          </a:blip>
          <a:srcRect/>
          <a:stretch>
            <a:fillRect/>
          </a:stretch>
        </p:blipFill>
        <p:spPr bwMode="auto">
          <a:xfrm>
            <a:off x="500034" y="654042"/>
            <a:ext cx="8215370" cy="5846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2"/>
          <a:srcRect/>
          <a:stretch>
            <a:fillRect/>
          </a:stretch>
        </p:blipFill>
        <p:spPr bwMode="auto">
          <a:xfrm>
            <a:off x="785786" y="1643050"/>
            <a:ext cx="7572428" cy="4429156"/>
          </a:xfrm>
          <a:prstGeom prst="rect">
            <a:avLst/>
          </a:prstGeom>
          <a:noFill/>
          <a:ln w="9525">
            <a:solidFill>
              <a:schemeClr val="accent2">
                <a:lumMod val="60000"/>
                <a:lumOff val="40000"/>
              </a:schemeClr>
            </a:solidFill>
            <a:miter lim="800000"/>
            <a:headEnd/>
            <a:tailEnd/>
          </a:ln>
          <a:effectLst/>
        </p:spPr>
      </p:pic>
      <p:sp>
        <p:nvSpPr>
          <p:cNvPr id="5" name="Title 1"/>
          <p:cNvSpPr>
            <a:spLocks noGrp="1"/>
          </p:cNvSpPr>
          <p:nvPr>
            <p:ph type="title"/>
          </p:nvPr>
        </p:nvSpPr>
        <p:spPr/>
        <p:txBody>
          <a:bodyPr>
            <a:noAutofit/>
          </a:bodyPr>
          <a:lstStyle/>
          <a:p>
            <a:r>
              <a:rPr lang="en-US" sz="3600" b="1" dirty="0" smtClean="0">
                <a:latin typeface="Footlight MT Light" pitchFamily="18" charset="0"/>
              </a:rPr>
              <a:t>1</a:t>
            </a:r>
            <a:r>
              <a:rPr lang="en-US" sz="3600" b="1" baseline="30000" dirty="0" smtClean="0">
                <a:latin typeface="Footlight MT Light" pitchFamily="18" charset="0"/>
              </a:rPr>
              <a:t>st</a:t>
            </a:r>
            <a:r>
              <a:rPr lang="en-US" sz="3600" b="1" dirty="0" smtClean="0">
                <a:latin typeface="Footlight MT Light" pitchFamily="18" charset="0"/>
              </a:rPr>
              <a:t> Diagonal not involved</a:t>
            </a:r>
            <a:br>
              <a:rPr lang="en-US" sz="3600" b="1" dirty="0" smtClean="0">
                <a:latin typeface="Footlight MT Light" pitchFamily="18" charset="0"/>
              </a:rPr>
            </a:br>
            <a:r>
              <a:rPr lang="en-US" sz="3600" b="1" dirty="0" smtClean="0">
                <a:latin typeface="Footlight MT Light" pitchFamily="18" charset="0"/>
              </a:rPr>
              <a:t>(Dominance of septal area)-Proximal to S1</a:t>
            </a:r>
            <a:endParaRPr lang="en-IN" sz="3600" b="1" dirty="0">
              <a:latin typeface="Footlight MT Light" pitchFamily="18" charset="0"/>
            </a:endParaRPr>
          </a:p>
        </p:txBody>
      </p:sp>
      <p:sp>
        <p:nvSpPr>
          <p:cNvPr id="6" name="Rectangle 5"/>
          <p:cNvSpPr/>
          <p:nvPr/>
        </p:nvSpPr>
        <p:spPr>
          <a:xfrm>
            <a:off x="785786" y="1643050"/>
            <a:ext cx="7572428" cy="4429156"/>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Footlight MT Light" pitchFamily="18" charset="0"/>
              </a:rPr>
              <a:t>First septal branch not included</a:t>
            </a:r>
            <a:br>
              <a:rPr lang="en-US" sz="3600" b="1" dirty="0" smtClean="0">
                <a:latin typeface="Footlight MT Light" pitchFamily="18" charset="0"/>
              </a:rPr>
            </a:br>
            <a:r>
              <a:rPr lang="en-US" sz="3600" b="1" dirty="0" smtClean="0">
                <a:latin typeface="Footlight MT Light" pitchFamily="18" charset="0"/>
              </a:rPr>
              <a:t>(Dominance of Lateral area) – Prox to D1</a:t>
            </a:r>
            <a:endParaRPr lang="en-IN" sz="3600" b="1" dirty="0">
              <a:latin typeface="Footlight MT Light" pitchFamily="18" charset="0"/>
            </a:endParaRPr>
          </a:p>
        </p:txBody>
      </p:sp>
      <p:sp>
        <p:nvSpPr>
          <p:cNvPr id="3" name="Content Placeholder 2"/>
          <p:cNvSpPr>
            <a:spLocks noGrp="1"/>
          </p:cNvSpPr>
          <p:nvPr>
            <p:ph idx="1"/>
          </p:nvPr>
        </p:nvSpPr>
        <p:spPr/>
        <p:txBody>
          <a:bodyPr/>
          <a:lstStyle/>
          <a:p>
            <a:endParaRPr lang="en-IN" dirty="0"/>
          </a:p>
        </p:txBody>
      </p:sp>
      <p:pic>
        <p:nvPicPr>
          <p:cNvPr id="4" name="Picture 4" descr="Copy of last 2"/>
          <p:cNvPicPr>
            <a:picLocks noChangeAspect="1" noChangeArrowheads="1"/>
          </p:cNvPicPr>
          <p:nvPr/>
        </p:nvPicPr>
        <p:blipFill>
          <a:blip r:embed="rId3" cstate="print"/>
          <a:srcRect/>
          <a:stretch>
            <a:fillRect/>
          </a:stretch>
        </p:blipFill>
        <p:spPr bwMode="auto">
          <a:xfrm>
            <a:off x="285720" y="1571612"/>
            <a:ext cx="3973874" cy="3968750"/>
          </a:xfrm>
          <a:prstGeom prst="rect">
            <a:avLst/>
          </a:prstGeom>
          <a:noFill/>
        </p:spPr>
      </p:pic>
      <p:pic>
        <p:nvPicPr>
          <p:cNvPr id="5" name="Picture 5" descr="last 2"/>
          <p:cNvPicPr>
            <a:picLocks noChangeAspect="1" noChangeArrowheads="1"/>
          </p:cNvPicPr>
          <p:nvPr/>
        </p:nvPicPr>
        <p:blipFill>
          <a:blip r:embed="rId4" cstate="print"/>
          <a:srcRect/>
          <a:stretch>
            <a:fillRect/>
          </a:stretch>
        </p:blipFill>
        <p:spPr bwMode="auto">
          <a:xfrm>
            <a:off x="4712064" y="1571612"/>
            <a:ext cx="4097305" cy="3932238"/>
          </a:xfrm>
          <a:prstGeom prst="rect">
            <a:avLst/>
          </a:prstGeom>
          <a:noFill/>
        </p:spPr>
      </p:pic>
      <p:sp>
        <p:nvSpPr>
          <p:cNvPr id="6" name="Rectangle 5"/>
          <p:cNvSpPr/>
          <p:nvPr/>
        </p:nvSpPr>
        <p:spPr>
          <a:xfrm>
            <a:off x="285720" y="5649681"/>
            <a:ext cx="8501122" cy="400110"/>
          </a:xfrm>
          <a:prstGeom prst="rect">
            <a:avLst/>
          </a:prstGeom>
        </p:spPr>
        <p:txBody>
          <a:bodyPr wrap="square">
            <a:spAutoFit/>
          </a:bodyPr>
          <a:lstStyle/>
          <a:p>
            <a:pPr algn="ctr"/>
            <a:r>
              <a:rPr lang="en-IN" sz="2000" dirty="0" smtClean="0">
                <a:latin typeface="Times New Roman" pitchFamily="18" charset="0"/>
                <a:cs typeface="Times New Roman" pitchFamily="18" charset="0"/>
              </a:rPr>
              <a:t>Injury vector is directed anteriorly, upward, and somewhat to the left</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800" dirty="0" smtClean="0">
                <a:latin typeface="Times New Roman" pitchFamily="18" charset="0"/>
                <a:cs typeface="Times New Roman" pitchFamily="18" charset="0"/>
              </a:rPr>
              <a:t>ST  elevation lead AVL &amp; lead I</a:t>
            </a:r>
          </a:p>
          <a:p>
            <a:pPr>
              <a:lnSpc>
                <a:spcPct val="150000"/>
              </a:lnSpc>
            </a:pPr>
            <a:r>
              <a:rPr lang="en-US" sz="2800" dirty="0" smtClean="0">
                <a:latin typeface="Times New Roman" pitchFamily="18" charset="0"/>
                <a:cs typeface="Times New Roman" pitchFamily="18" charset="0"/>
              </a:rPr>
              <a:t>Q left lateral leads</a:t>
            </a:r>
          </a:p>
          <a:p>
            <a:pPr>
              <a:lnSpc>
                <a:spcPct val="150000"/>
              </a:lnSpc>
            </a:pPr>
            <a:r>
              <a:rPr lang="en-US" sz="2800" dirty="0" smtClean="0">
                <a:latin typeface="Times New Roman" pitchFamily="18" charset="0"/>
                <a:cs typeface="Times New Roman" pitchFamily="18" charset="0"/>
              </a:rPr>
              <a:t>ST depression in Lead III &gt; Lead II</a:t>
            </a:r>
          </a:p>
          <a:p>
            <a:pPr>
              <a:lnSpc>
                <a:spcPct val="150000"/>
              </a:lnSpc>
            </a:pPr>
            <a:r>
              <a:rPr lang="en-IN" sz="2800" dirty="0" smtClean="0">
                <a:latin typeface="Times New Roman" pitchFamily="18" charset="0"/>
                <a:cs typeface="Times New Roman" pitchFamily="18" charset="0"/>
              </a:rPr>
              <a:t>ST depression in (III + aVF) ≥ 2.5 mm</a:t>
            </a:r>
            <a:endParaRPr lang="en-IN" sz="2800" dirty="0">
              <a:latin typeface="Times New Roman" pitchFamily="18" charset="0"/>
              <a:cs typeface="Times New Roman" pitchFamily="18" charset="0"/>
            </a:endParaRPr>
          </a:p>
        </p:txBody>
      </p:sp>
      <p:sp>
        <p:nvSpPr>
          <p:cNvPr id="4" name="Title 1"/>
          <p:cNvSpPr>
            <a:spLocks noGrp="1"/>
          </p:cNvSpPr>
          <p:nvPr>
            <p:ph type="title"/>
          </p:nvPr>
        </p:nvSpPr>
        <p:spPr/>
        <p:txBody>
          <a:bodyPr>
            <a:noAutofit/>
          </a:bodyPr>
          <a:lstStyle/>
          <a:p>
            <a:r>
              <a:rPr lang="en-US" sz="3600" b="1" dirty="0" smtClean="0">
                <a:latin typeface="Footlight MT Light" pitchFamily="18" charset="0"/>
              </a:rPr>
              <a:t>First septal branch not included</a:t>
            </a:r>
            <a:br>
              <a:rPr lang="en-US" sz="3600" b="1" dirty="0" smtClean="0">
                <a:latin typeface="Footlight MT Light" pitchFamily="18" charset="0"/>
              </a:rPr>
            </a:br>
            <a:r>
              <a:rPr lang="en-US" sz="3600" b="1" dirty="0" smtClean="0">
                <a:latin typeface="Footlight MT Light" pitchFamily="18" charset="0"/>
              </a:rPr>
              <a:t>(Dominance of Lateral area) – Prox to D1</a:t>
            </a:r>
            <a:endParaRPr lang="en-IN" sz="3600" b="1" dirty="0">
              <a:latin typeface="Footlight MT Light"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571472" y="1214422"/>
            <a:ext cx="7786742" cy="3148819"/>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1928794" y="3571876"/>
            <a:ext cx="2859468" cy="2643206"/>
          </a:xfrm>
          <a:prstGeom prst="rect">
            <a:avLst/>
          </a:prstGeom>
          <a:noFill/>
          <a:ln w="9525">
            <a:noFill/>
            <a:miter lim="800000"/>
            <a:headEnd/>
            <a:tailEnd/>
          </a:ln>
          <a:effectLst/>
        </p:spPr>
      </p:pic>
      <p:sp>
        <p:nvSpPr>
          <p:cNvPr id="7" name="Title 1"/>
          <p:cNvSpPr>
            <a:spLocks noGrp="1"/>
          </p:cNvSpPr>
          <p:nvPr>
            <p:ph type="title"/>
          </p:nvPr>
        </p:nvSpPr>
        <p:spPr/>
        <p:txBody>
          <a:bodyPr>
            <a:noAutofit/>
          </a:bodyPr>
          <a:lstStyle/>
          <a:p>
            <a:r>
              <a:rPr lang="en-US" sz="3600" b="1" dirty="0" smtClean="0">
                <a:latin typeface="Footlight MT Light" pitchFamily="18" charset="0"/>
              </a:rPr>
              <a:t>First septal branch not included</a:t>
            </a:r>
            <a:br>
              <a:rPr lang="en-US" sz="3600" b="1" dirty="0" smtClean="0">
                <a:latin typeface="Footlight MT Light" pitchFamily="18" charset="0"/>
              </a:rPr>
            </a:br>
            <a:r>
              <a:rPr lang="en-US" sz="3600" b="1" dirty="0" smtClean="0">
                <a:latin typeface="Footlight MT Light" pitchFamily="18" charset="0"/>
              </a:rPr>
              <a:t>(Dominance of Lateral area) – Prox to D1</a:t>
            </a:r>
            <a:endParaRPr lang="en-IN" sz="3600" b="1" dirty="0">
              <a:latin typeface="Footlight MT Light"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428728" y="1409702"/>
            <a:ext cx="6429420" cy="5234008"/>
          </a:xfrm>
          <a:prstGeom prst="rect">
            <a:avLst/>
          </a:prstGeom>
          <a:noFill/>
          <a:ln w="9525">
            <a:noFill/>
            <a:miter lim="800000"/>
            <a:headEnd/>
            <a:tailEnd/>
          </a:ln>
          <a:effectLst/>
        </p:spPr>
      </p:pic>
      <p:sp>
        <p:nvSpPr>
          <p:cNvPr id="5" name="Title 1"/>
          <p:cNvSpPr>
            <a:spLocks noGrp="1"/>
          </p:cNvSpPr>
          <p:nvPr>
            <p:ph type="title"/>
          </p:nvPr>
        </p:nvSpPr>
        <p:spPr/>
        <p:txBody>
          <a:bodyPr>
            <a:noAutofit/>
          </a:bodyPr>
          <a:lstStyle/>
          <a:p>
            <a:r>
              <a:rPr lang="en-US" sz="3600" b="1" dirty="0" smtClean="0">
                <a:latin typeface="Footlight MT Light" pitchFamily="18" charset="0"/>
              </a:rPr>
              <a:t>First septal branch not included</a:t>
            </a:r>
            <a:br>
              <a:rPr lang="en-US" sz="3600" b="1" dirty="0" smtClean="0">
                <a:latin typeface="Footlight MT Light" pitchFamily="18" charset="0"/>
              </a:rPr>
            </a:br>
            <a:r>
              <a:rPr lang="en-US" sz="3600" b="1" dirty="0" smtClean="0">
                <a:latin typeface="Footlight MT Light" pitchFamily="18" charset="0"/>
              </a:rPr>
              <a:t>(Dominance of Lateral area) – Prox to D1</a:t>
            </a:r>
            <a:endParaRPr lang="en-IN" sz="3600" b="1" dirty="0">
              <a:latin typeface="Footlight MT Light" pitchFamily="18" charset="0"/>
            </a:endParaRPr>
          </a:p>
        </p:txBody>
      </p:sp>
      <p:sp>
        <p:nvSpPr>
          <p:cNvPr id="4" name="Rectangle 3"/>
          <p:cNvSpPr/>
          <p:nvPr/>
        </p:nvSpPr>
        <p:spPr>
          <a:xfrm>
            <a:off x="1643042" y="1357298"/>
            <a:ext cx="6000792" cy="2500330"/>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2941"/>
          <p:cNvPicPr>
            <a:picLocks noChangeAspect="1" noChangeArrowheads="1"/>
          </p:cNvPicPr>
          <p:nvPr/>
        </p:nvPicPr>
        <p:blipFill>
          <a:blip r:embed="rId2" cstate="print">
            <a:lum bright="26000" contrast="42000"/>
          </a:blip>
          <a:srcRect/>
          <a:stretch>
            <a:fillRect/>
          </a:stretch>
        </p:blipFill>
        <p:spPr bwMode="auto">
          <a:xfrm>
            <a:off x="357190" y="285728"/>
            <a:ext cx="8501090" cy="62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Footlight MT Light" pitchFamily="18" charset="0"/>
              </a:rPr>
              <a:t>ECG criteria to identify site of occlusion in the LAD</a:t>
            </a:r>
            <a:endParaRPr lang="en-IN" b="1" dirty="0">
              <a:latin typeface="Footlight MT Light" pitchFamily="18" charset="0"/>
            </a:endParaRPr>
          </a:p>
        </p:txBody>
      </p:sp>
      <p:sp>
        <p:nvSpPr>
          <p:cNvPr id="3" name="Content Placeholder 2"/>
          <p:cNvSpPr>
            <a:spLocks noGrp="1"/>
          </p:cNvSpPr>
          <p:nvPr>
            <p:ph idx="1"/>
          </p:nvPr>
        </p:nvSpPr>
        <p:spPr/>
        <p:txBody>
          <a:bodyPr/>
          <a:lstStyle/>
          <a:p>
            <a:endParaRPr lang="en-IN"/>
          </a:p>
        </p:txBody>
      </p:sp>
      <p:pic>
        <p:nvPicPr>
          <p:cNvPr id="5" name="Picture 4" descr="DSC02942"/>
          <p:cNvPicPr>
            <a:picLocks noChangeAspect="1" noChangeArrowheads="1"/>
          </p:cNvPicPr>
          <p:nvPr/>
        </p:nvPicPr>
        <p:blipFill>
          <a:blip r:embed="rId2" cstate="print">
            <a:lum bright="34000" contrast="44000"/>
          </a:blip>
          <a:srcRect r="19444" b="15686"/>
          <a:stretch>
            <a:fillRect/>
          </a:stretch>
        </p:blipFill>
        <p:spPr bwMode="auto">
          <a:xfrm>
            <a:off x="457199" y="1600200"/>
            <a:ext cx="8258205" cy="4757758"/>
          </a:xfrm>
          <a:prstGeom prst="rect">
            <a:avLst/>
          </a:prstGeom>
          <a:solidFill>
            <a:schemeClr val="accent1"/>
          </a:solidFill>
          <a:ln w="9525">
            <a:noFill/>
            <a:miter lim="800000"/>
            <a:headEnd/>
            <a:tailEnd/>
          </a:ln>
        </p:spPr>
      </p:pic>
      <p:sp>
        <p:nvSpPr>
          <p:cNvPr id="6" name="Rectangle 5"/>
          <p:cNvSpPr/>
          <p:nvPr/>
        </p:nvSpPr>
        <p:spPr>
          <a:xfrm>
            <a:off x="785786" y="2571744"/>
            <a:ext cx="7429552" cy="785818"/>
          </a:xfrm>
          <a:prstGeom prst="rect">
            <a:avLst/>
          </a:prstGeom>
          <a:solidFill>
            <a:schemeClr val="accent2">
              <a:lumMod val="60000"/>
              <a:lumOff val="40000"/>
              <a:alpha val="19000"/>
            </a:schemeClr>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descr="http://cdn.lifeinthefastlane.com/wp-content/uploads/2012/01/ostial-LAD.jpg"/>
          <p:cNvPicPr>
            <a:picLocks noChangeAspect="1" noChangeArrowheads="1"/>
          </p:cNvPicPr>
          <p:nvPr/>
        </p:nvPicPr>
        <p:blipFill>
          <a:blip r:embed="rId2" cstate="print"/>
          <a:srcRect/>
          <a:stretch>
            <a:fillRect/>
          </a:stretch>
        </p:blipFill>
        <p:spPr bwMode="auto">
          <a:xfrm>
            <a:off x="500034" y="285728"/>
            <a:ext cx="8180247" cy="6215082"/>
          </a:xfrm>
          <a:prstGeom prst="rect">
            <a:avLst/>
          </a:prstGeom>
          <a:noFill/>
        </p:spPr>
      </p:pic>
      <p:sp>
        <p:nvSpPr>
          <p:cNvPr id="5" name="Rectangle 4"/>
          <p:cNvSpPr/>
          <p:nvPr/>
        </p:nvSpPr>
        <p:spPr>
          <a:xfrm>
            <a:off x="500034" y="6215082"/>
            <a:ext cx="8215370" cy="400110"/>
          </a:xfrm>
          <a:prstGeom prst="rect">
            <a:avLst/>
          </a:prstGeom>
          <a:solidFill>
            <a:schemeClr val="bg1"/>
          </a:solidFill>
        </p:spPr>
        <p:txBody>
          <a:bodyPr wrap="square">
            <a:spAutoFit/>
          </a:bodyPr>
          <a:lstStyle/>
          <a:p>
            <a:r>
              <a:rPr lang="en-IN" sz="2000" i="1" dirty="0" smtClean="0">
                <a:effectLst>
                  <a:outerShdw blurRad="38100" dist="38100" dir="2700000" algn="tl">
                    <a:srgbClr val="000000">
                      <a:alpha val="43137"/>
                    </a:srgbClr>
                  </a:outerShdw>
                </a:effectLst>
                <a:latin typeface="Times New Roman" pitchFamily="18" charset="0"/>
                <a:cs typeface="Times New Roman" pitchFamily="18" charset="0"/>
              </a:rPr>
              <a:t>New QRBBB in V1 is a specific but insensitive marker of </a:t>
            </a:r>
            <a:r>
              <a:rPr lang="en-IN" sz="2000" i="1" dirty="0" err="1" smtClean="0">
                <a:effectLst>
                  <a:outerShdw blurRad="38100" dist="38100" dir="2700000" algn="tl">
                    <a:srgbClr val="000000">
                      <a:alpha val="43137"/>
                    </a:srgbClr>
                  </a:outerShdw>
                </a:effectLst>
                <a:latin typeface="Times New Roman" pitchFamily="18" charset="0"/>
                <a:cs typeface="Times New Roman" pitchFamily="18" charset="0"/>
              </a:rPr>
              <a:t>proX</a:t>
            </a:r>
            <a:r>
              <a:rPr lang="en-IN" sz="2000" i="1" dirty="0" smtClean="0">
                <a:effectLst>
                  <a:outerShdw blurRad="38100" dist="38100" dir="2700000" algn="tl">
                    <a:srgbClr val="000000">
                      <a:alpha val="43137"/>
                    </a:srgbClr>
                  </a:outerShdw>
                </a:effectLst>
                <a:latin typeface="Times New Roman" pitchFamily="18" charset="0"/>
                <a:cs typeface="Times New Roman" pitchFamily="18" charset="0"/>
              </a:rPr>
              <a:t> LAD occlusion</a:t>
            </a:r>
            <a:endParaRPr lang="en-IN" sz="20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Footlight MT Light" pitchFamily="18" charset="0"/>
              </a:rPr>
              <a:t>Prevalence of STEMI</a:t>
            </a:r>
            <a:endParaRPr lang="en-IN" b="1" dirty="0">
              <a:latin typeface="Footlight MT Light" pitchFamily="18" charset="0"/>
            </a:endParaRPr>
          </a:p>
        </p:txBody>
      </p:sp>
      <p:graphicFrame>
        <p:nvGraphicFramePr>
          <p:cNvPr id="4" name="Content Placeholder 3"/>
          <p:cNvGraphicFramePr>
            <a:graphicFrameLocks noGrp="1"/>
          </p:cNvGraphicFramePr>
          <p:nvPr>
            <p:ph idx="1"/>
          </p:nvPr>
        </p:nvGraphicFramePr>
        <p:xfrm>
          <a:off x="1357290" y="1142984"/>
          <a:ext cx="692948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357422" y="6000768"/>
            <a:ext cx="6215106" cy="369332"/>
          </a:xfrm>
          <a:prstGeom prst="rect">
            <a:avLst/>
          </a:prstGeom>
        </p:spPr>
        <p:txBody>
          <a:bodyPr wrap="square">
            <a:spAutoFit/>
          </a:bodyPr>
          <a:lstStyle/>
          <a:p>
            <a:r>
              <a:rPr lang="en-IN" i="1" dirty="0" smtClean="0">
                <a:latin typeface="Times New Roman" pitchFamily="18" charset="0"/>
                <a:cs typeface="Times New Roman" pitchFamily="18" charset="0"/>
              </a:rPr>
              <a:t>Newby et al, GUSTO Study J Am Coll Cardiol1996;27:625-32</a:t>
            </a:r>
            <a:endParaRPr lang="en-IN"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928662" y="1500174"/>
            <a:ext cx="7286676" cy="4254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nSpc>
                <a:spcPct val="150000"/>
              </a:lnSpc>
            </a:pPr>
            <a:r>
              <a:rPr lang="en-IN" sz="2500" dirty="0" smtClean="0">
                <a:latin typeface="Times New Roman" pitchFamily="18" charset="0"/>
                <a:cs typeface="Times New Roman" pitchFamily="18" charset="0"/>
              </a:rPr>
              <a:t>Area affected -Mid-low anterior wall and part of the mid- and often low-lateral wall</a:t>
            </a:r>
          </a:p>
          <a:p>
            <a:pPr>
              <a:lnSpc>
                <a:spcPct val="150000"/>
              </a:lnSpc>
            </a:pPr>
            <a:endParaRPr lang="en-IN" sz="2500" dirty="0" smtClean="0">
              <a:latin typeface="Times New Roman" pitchFamily="18" charset="0"/>
              <a:cs typeface="Times New Roman" pitchFamily="18" charset="0"/>
            </a:endParaRPr>
          </a:p>
          <a:p>
            <a:pPr>
              <a:lnSpc>
                <a:spcPct val="150000"/>
              </a:lnSpc>
            </a:pPr>
            <a:r>
              <a:rPr lang="en-IN" sz="2500" dirty="0" smtClean="0">
                <a:latin typeface="Times New Roman" pitchFamily="18" charset="0"/>
                <a:cs typeface="Times New Roman" pitchFamily="18" charset="0"/>
              </a:rPr>
              <a:t>Injury vector is directed upward, to the left and forward</a:t>
            </a:r>
          </a:p>
          <a:p>
            <a:pPr>
              <a:lnSpc>
                <a:spcPct val="150000"/>
              </a:lnSpc>
            </a:pPr>
            <a:endParaRPr lang="en-IN" sz="2500" dirty="0" smtClean="0">
              <a:latin typeface="Times New Roman" pitchFamily="18" charset="0"/>
              <a:cs typeface="Times New Roman" pitchFamily="18" charset="0"/>
            </a:endParaRPr>
          </a:p>
          <a:p>
            <a:pPr>
              <a:lnSpc>
                <a:spcPct val="150000"/>
              </a:lnSpc>
            </a:pPr>
            <a:r>
              <a:rPr lang="en-US" sz="2500" dirty="0" smtClean="0">
                <a:latin typeface="Times New Roman" pitchFamily="18" charset="0"/>
                <a:cs typeface="Times New Roman" pitchFamily="18" charset="0"/>
              </a:rPr>
              <a:t>STE in I, aVL and </a:t>
            </a:r>
            <a:r>
              <a:rPr lang="en-IN" sz="2500" dirty="0" smtClean="0">
                <a:latin typeface="Times New Roman" pitchFamily="18" charset="0"/>
                <a:cs typeface="Times New Roman" pitchFamily="18" charset="0"/>
              </a:rPr>
              <a:t>precordial leads V2−V6 </a:t>
            </a:r>
            <a:r>
              <a:rPr lang="en-US" sz="2500" dirty="0" smtClean="0">
                <a:latin typeface="Times New Roman" pitchFamily="18" charset="0"/>
                <a:cs typeface="Times New Roman" pitchFamily="18" charset="0"/>
              </a:rPr>
              <a:t>(Variable)</a:t>
            </a:r>
          </a:p>
          <a:p>
            <a:pPr>
              <a:lnSpc>
                <a:spcPct val="150000"/>
              </a:lnSpc>
            </a:pPr>
            <a:endParaRPr lang="en-US" sz="2500" dirty="0" smtClean="0">
              <a:latin typeface="Times New Roman" pitchFamily="18" charset="0"/>
              <a:cs typeface="Times New Roman" pitchFamily="18" charset="0"/>
            </a:endParaRPr>
          </a:p>
          <a:p>
            <a:pPr>
              <a:lnSpc>
                <a:spcPct val="150000"/>
              </a:lnSpc>
            </a:pPr>
            <a:r>
              <a:rPr lang="en-IN" sz="2500" dirty="0" smtClean="0">
                <a:latin typeface="Times New Roman" pitchFamily="18" charset="0"/>
                <a:cs typeface="Times New Roman" pitchFamily="18" charset="0"/>
              </a:rPr>
              <a:t>ST depression in II, III, and VF (III &gt;II)</a:t>
            </a:r>
            <a:endParaRPr lang="en-IN" sz="2500"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r>
              <a:rPr lang="en-IN" sz="3600" b="1" dirty="0" smtClean="0">
                <a:latin typeface="Footlight MT Light" pitchFamily="18" charset="0"/>
              </a:rPr>
              <a:t>Selective occlusion of the D1branch</a:t>
            </a:r>
            <a:endParaRPr lang="en-IN" sz="3600" b="1" dirty="0">
              <a:latin typeface="Footlight MT Light"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latin typeface="Footlight MT Light" pitchFamily="18" charset="0"/>
              </a:rPr>
              <a:t>Selective occlusion of the D1branch</a:t>
            </a:r>
            <a:endParaRPr lang="en-IN" sz="3600" b="1" dirty="0">
              <a:latin typeface="Footlight MT Light" pitchFamily="18" charset="0"/>
            </a:endParaRPr>
          </a:p>
        </p:txBody>
      </p:sp>
      <p:pic>
        <p:nvPicPr>
          <p:cNvPr id="3074" name="Picture 2"/>
          <p:cNvPicPr>
            <a:picLocks noChangeAspect="1" noChangeArrowheads="1"/>
          </p:cNvPicPr>
          <p:nvPr/>
        </p:nvPicPr>
        <p:blipFill>
          <a:blip r:embed="rId2"/>
          <a:srcRect/>
          <a:stretch>
            <a:fillRect/>
          </a:stretch>
        </p:blipFill>
        <p:spPr bwMode="auto">
          <a:xfrm>
            <a:off x="738199" y="1571612"/>
            <a:ext cx="5476875" cy="2124075"/>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a:srcRect/>
          <a:stretch>
            <a:fillRect/>
          </a:stretch>
        </p:blipFill>
        <p:spPr bwMode="auto">
          <a:xfrm>
            <a:off x="6252980" y="1643050"/>
            <a:ext cx="2033796" cy="19288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714348" y="3857628"/>
            <a:ext cx="7786742" cy="2495550"/>
          </a:xfrm>
          <a:prstGeom prst="rect">
            <a:avLst/>
          </a:prstGeom>
          <a:noFill/>
          <a:ln w="9525">
            <a:noFill/>
            <a:miter lim="800000"/>
            <a:headEnd/>
            <a:tailEnd/>
          </a:ln>
          <a:effectLst/>
        </p:spPr>
      </p:pic>
      <p:sp>
        <p:nvSpPr>
          <p:cNvPr id="8" name="Rectangle 7"/>
          <p:cNvSpPr/>
          <p:nvPr/>
        </p:nvSpPr>
        <p:spPr>
          <a:xfrm>
            <a:off x="714348" y="3857628"/>
            <a:ext cx="7786742" cy="2500330"/>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Footlight MT Light" pitchFamily="18" charset="0"/>
              </a:rPr>
              <a:t>Selective occlusion of the S1branch</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nSpc>
                <a:spcPct val="150000"/>
              </a:lnSpc>
            </a:pPr>
            <a:r>
              <a:rPr lang="en-IN" dirty="0" smtClean="0">
                <a:latin typeface="Times New Roman" pitchFamily="18" charset="0"/>
                <a:cs typeface="Times New Roman" pitchFamily="18" charset="0"/>
              </a:rPr>
              <a:t>Septal wall with occasionally certain extension toward the anterior wall</a:t>
            </a:r>
          </a:p>
          <a:p>
            <a:pPr>
              <a:lnSpc>
                <a:spcPct val="150000"/>
              </a:lnSpc>
            </a:pPr>
            <a:r>
              <a:rPr lang="en-IN" dirty="0" smtClean="0">
                <a:latin typeface="Times New Roman" pitchFamily="18" charset="0"/>
                <a:cs typeface="Times New Roman" pitchFamily="18" charset="0"/>
              </a:rPr>
              <a:t>Injury vector directed anteriorly, upward, and to the right</a:t>
            </a:r>
          </a:p>
          <a:p>
            <a:pPr>
              <a:lnSpc>
                <a:spcPct val="150000"/>
              </a:lnSpc>
            </a:pPr>
            <a:r>
              <a:rPr lang="en-IN" dirty="0" smtClean="0">
                <a:latin typeface="Times New Roman" pitchFamily="18" charset="0"/>
                <a:cs typeface="Times New Roman" pitchFamily="18" charset="0"/>
              </a:rPr>
              <a:t>STE in V1,V2, and aVR </a:t>
            </a:r>
          </a:p>
          <a:p>
            <a:pPr>
              <a:lnSpc>
                <a:spcPct val="150000"/>
              </a:lnSpc>
            </a:pPr>
            <a:r>
              <a:rPr lang="en-IN" dirty="0" smtClean="0">
                <a:latin typeface="Times New Roman" pitchFamily="18" charset="0"/>
                <a:cs typeface="Times New Roman" pitchFamily="18" charset="0"/>
              </a:rPr>
              <a:t>ST depression in II, III, aVF (II&gt;III), and V6</a:t>
            </a:r>
          </a:p>
          <a:p>
            <a:pPr>
              <a:lnSpc>
                <a:spcPct val="150000"/>
              </a:lnSpc>
            </a:pPr>
            <a:r>
              <a:rPr lang="en-IN" dirty="0" smtClean="0">
                <a:latin typeface="Times New Roman" pitchFamily="18" charset="0"/>
                <a:cs typeface="Times New Roman" pitchFamily="18" charset="0"/>
              </a:rPr>
              <a:t>No ST elevation in aVL</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0035" y="1500175"/>
            <a:ext cx="5143535" cy="2643205"/>
          </a:xfrm>
          <a:prstGeom prst="rect">
            <a:avLst/>
          </a:prstGeom>
          <a:noFill/>
          <a:ln w="9525">
            <a:noFill/>
            <a:miter lim="800000"/>
            <a:headEnd/>
            <a:tailEnd/>
          </a:ln>
          <a:effectLst/>
        </p:spPr>
      </p:pic>
      <p:pic>
        <p:nvPicPr>
          <p:cNvPr id="4099" name="Picture 3"/>
          <p:cNvPicPr>
            <a:picLocks noGrp="1" noChangeAspect="1" noChangeArrowheads="1"/>
          </p:cNvPicPr>
          <p:nvPr>
            <p:ph idx="1"/>
          </p:nvPr>
        </p:nvPicPr>
        <p:blipFill>
          <a:blip r:embed="rId3"/>
          <a:srcRect/>
          <a:stretch>
            <a:fillRect/>
          </a:stretch>
        </p:blipFill>
        <p:spPr bwMode="auto">
          <a:xfrm>
            <a:off x="857224" y="3929066"/>
            <a:ext cx="2268923" cy="221457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357817" y="1357298"/>
            <a:ext cx="3214711" cy="5072098"/>
          </a:xfrm>
          <a:prstGeom prst="rect">
            <a:avLst/>
          </a:prstGeom>
          <a:noFill/>
          <a:ln w="9525">
            <a:noFill/>
            <a:miter lim="800000"/>
            <a:headEnd/>
            <a:tailEnd/>
          </a:ln>
          <a:effectLst/>
        </p:spPr>
      </p:pic>
      <p:sp>
        <p:nvSpPr>
          <p:cNvPr id="7" name="Rectangle 6"/>
          <p:cNvSpPr/>
          <p:nvPr/>
        </p:nvSpPr>
        <p:spPr>
          <a:xfrm>
            <a:off x="571472" y="1428736"/>
            <a:ext cx="8001056" cy="4929222"/>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1"/>
          <p:cNvSpPr>
            <a:spLocks noGrp="1"/>
          </p:cNvSpPr>
          <p:nvPr>
            <p:ph type="title"/>
          </p:nvPr>
        </p:nvSpPr>
        <p:spPr/>
        <p:txBody>
          <a:bodyPr>
            <a:normAutofit fontScale="90000"/>
          </a:bodyPr>
          <a:lstStyle/>
          <a:p>
            <a:r>
              <a:rPr lang="en-IN" b="1" dirty="0" smtClean="0">
                <a:latin typeface="Footlight MT Light" pitchFamily="18" charset="0"/>
              </a:rPr>
              <a:t>Selective occlusion of the S1branch</a:t>
            </a:r>
            <a:endParaRPr lang="en-IN" b="1" dirty="0">
              <a:latin typeface="Footlight MT Light"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934034"/>
            <a:ext cx="8348983" cy="4010042"/>
          </a:xfrm>
          <a:prstGeom prst="rect">
            <a:avLst/>
          </a:prstGeom>
          <a:noFill/>
          <a:ln w="9525">
            <a:solidFill>
              <a:schemeClr val="tx1"/>
            </a:solidFill>
            <a:miter lim="800000"/>
            <a:headEnd/>
            <a:tailEnd/>
          </a:ln>
          <a:effectLst/>
        </p:spPr>
      </p:pic>
      <p:sp>
        <p:nvSpPr>
          <p:cNvPr id="5" name="Rectangle 4"/>
          <p:cNvSpPr/>
          <p:nvPr/>
        </p:nvSpPr>
        <p:spPr>
          <a:xfrm>
            <a:off x="357158" y="5506066"/>
            <a:ext cx="8358246" cy="923330"/>
          </a:xfrm>
          <a:prstGeom prst="rect">
            <a:avLst/>
          </a:prstGeom>
          <a:solidFill>
            <a:schemeClr val="accent2">
              <a:lumMod val="60000"/>
              <a:lumOff val="40000"/>
            </a:schemeClr>
          </a:solidFill>
        </p:spPr>
        <p:txBody>
          <a:bodyPr wrap="square">
            <a:spAutoFit/>
          </a:bodyPr>
          <a:lstStyle/>
          <a:p>
            <a:pPr algn="ctr"/>
            <a:r>
              <a:rPr lang="en-IN" dirty="0" smtClean="0">
                <a:latin typeface="Times New Roman" pitchFamily="18" charset="0"/>
                <a:cs typeface="Times New Roman" pitchFamily="18" charset="0"/>
              </a:rPr>
              <a:t>Algorithm for ECG Identification of the Infarct-Related Artery in AW-STEMI</a:t>
            </a:r>
          </a:p>
          <a:p>
            <a:pPr algn="ctr"/>
            <a:r>
              <a:rPr lang="nl-NL" dirty="0" smtClean="0">
                <a:latin typeface="Times New Roman" pitchFamily="18" charset="0"/>
                <a:cs typeface="Times New Roman" pitchFamily="18" charset="0"/>
              </a:rPr>
              <a:t>Engelen DJ, Gorgels AP, Cheriex EC et al </a:t>
            </a:r>
            <a:r>
              <a:rPr lang="en-IN" dirty="0" smtClean="0">
                <a:latin typeface="Times New Roman" pitchFamily="18" charset="0"/>
                <a:cs typeface="Times New Roman" pitchFamily="18" charset="0"/>
              </a:rPr>
              <a:t>J Am Coll Cardiol 1999; 34:389-95</a:t>
            </a:r>
          </a:p>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a:ln>
            <a:solidFill>
              <a:schemeClr val="accent4">
                <a:lumMod val="60000"/>
                <a:lumOff val="40000"/>
              </a:schemeClr>
            </a:solidFill>
          </a:ln>
        </p:spPr>
        <p:txBody>
          <a:bodyPr/>
          <a:lstStyle/>
          <a:p>
            <a:r>
              <a:rPr lang="en-US" b="1" dirty="0" smtClean="0">
                <a:solidFill>
                  <a:srgbClr val="7030A0"/>
                </a:solidFill>
                <a:effectLst>
                  <a:outerShdw blurRad="38100" dist="38100" dir="2700000" algn="tl">
                    <a:srgbClr val="000000">
                      <a:alpha val="43137"/>
                    </a:srgbClr>
                  </a:outerShdw>
                </a:effectLst>
                <a:latin typeface="Footlight MT Light" pitchFamily="18" charset="0"/>
              </a:rPr>
              <a:t>IWMI</a:t>
            </a:r>
            <a:endParaRPr lang="en-IN" b="1" dirty="0">
              <a:solidFill>
                <a:srgbClr val="7030A0"/>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Injury vector in RCA and LCX</a:t>
            </a:r>
            <a:endParaRPr lang="en-IN" b="1" dirty="0">
              <a:latin typeface="Footlight MT Light" pitchFamily="18" charset="0"/>
            </a:endParaRPr>
          </a:p>
        </p:txBody>
      </p:sp>
      <p:sp>
        <p:nvSpPr>
          <p:cNvPr id="3" name="Content Placeholder 2"/>
          <p:cNvSpPr>
            <a:spLocks noGrp="1"/>
          </p:cNvSpPr>
          <p:nvPr>
            <p:ph idx="1"/>
          </p:nvPr>
        </p:nvSpPr>
        <p:spPr>
          <a:xfrm>
            <a:off x="893990" y="1600201"/>
            <a:ext cx="7392786" cy="4186254"/>
          </a:xfrm>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1066434" y="1456561"/>
            <a:ext cx="7059133" cy="4599585"/>
          </a:xfrm>
          <a:prstGeom prst="rect">
            <a:avLst/>
          </a:prstGeom>
          <a:noFill/>
          <a:ln w="9525">
            <a:noFill/>
            <a:miter lim="800000"/>
            <a:headEnd/>
            <a:tailEnd/>
          </a:ln>
          <a:effectLst/>
        </p:spPr>
      </p:pic>
      <p:sp>
        <p:nvSpPr>
          <p:cNvPr id="5" name="Rectangle 4"/>
          <p:cNvSpPr/>
          <p:nvPr/>
        </p:nvSpPr>
        <p:spPr>
          <a:xfrm>
            <a:off x="928662" y="1428736"/>
            <a:ext cx="7187481" cy="4559245"/>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5"/>
          <p:cNvGraphicFramePr>
            <a:graphicFrameLocks/>
          </p:cNvGraphicFramePr>
          <p:nvPr/>
        </p:nvGraphicFramePr>
        <p:xfrm>
          <a:off x="642910" y="1708719"/>
          <a:ext cx="7929618" cy="3376625"/>
        </p:xfrm>
        <a:graphic>
          <a:graphicData uri="http://schemas.openxmlformats.org/drawingml/2006/table">
            <a:tbl>
              <a:tblPr/>
              <a:tblGrid>
                <a:gridCol w="3585567"/>
                <a:gridCol w="4344051"/>
              </a:tblGrid>
              <a:tr h="675325">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Inferoseptal</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ischemia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err="1" smtClean="0">
                          <a:ln>
                            <a:noFill/>
                          </a:ln>
                          <a:solidFill>
                            <a:schemeClr val="tx1"/>
                          </a:solidFill>
                          <a:effectLst/>
                          <a:latin typeface="Times New Roman" pitchFamily="18" charset="0"/>
                          <a:cs typeface="Times New Roman" pitchFamily="18" charset="0"/>
                        </a:rPr>
                        <a:t>Inferoposterolateral</a:t>
                      </a: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 ischemia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75325">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Vector directed to 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Directed to 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675325">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STE III &gt; 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STE II &gt; 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675325">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ST depression in aVL&gt;I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STE I or aVL or both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675325">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RV can be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en-US" sz="2500" b="0" i="0" u="none" strike="noStrike" cap="none" normalizeH="0" baseline="0" dirty="0" smtClean="0">
                          <a:ln>
                            <a:noFill/>
                          </a:ln>
                          <a:solidFill>
                            <a:schemeClr val="tx1"/>
                          </a:solidFill>
                          <a:effectLst/>
                          <a:latin typeface="Times New Roman" pitchFamily="18" charset="0"/>
                          <a:cs typeface="Times New Roman" pitchFamily="18" charset="0"/>
                        </a:rPr>
                        <a:t>True PWMI can occur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5" name="Text Box 32"/>
          <p:cNvSpPr txBox="1">
            <a:spLocks noChangeArrowheads="1"/>
          </p:cNvSpPr>
          <p:nvPr/>
        </p:nvSpPr>
        <p:spPr bwMode="auto">
          <a:xfrm>
            <a:off x="923124" y="714356"/>
            <a:ext cx="2697341" cy="584775"/>
          </a:xfrm>
          <a:prstGeom prst="rect">
            <a:avLst/>
          </a:prstGeom>
          <a:noFill/>
          <a:ln w="9525">
            <a:noFill/>
            <a:miter lim="800000"/>
            <a:headEnd/>
            <a:tailEnd/>
          </a:ln>
          <a:effectLst/>
        </p:spPr>
        <p:txBody>
          <a:bodyPr wrap="none">
            <a:spAutoFit/>
          </a:bodyPr>
          <a:lstStyle/>
          <a:p>
            <a:pPr eaLnBrk="1" hangingPunct="1"/>
            <a:r>
              <a:rPr lang="en-US" sz="3200" b="1" dirty="0">
                <a:solidFill>
                  <a:schemeClr val="tx2"/>
                </a:solidFill>
                <a:latin typeface="Footlight MT Light" pitchFamily="18" charset="0"/>
              </a:rPr>
              <a:t>Right coronary</a:t>
            </a:r>
          </a:p>
        </p:txBody>
      </p:sp>
      <p:sp>
        <p:nvSpPr>
          <p:cNvPr id="6" name="Text Box 33"/>
          <p:cNvSpPr txBox="1">
            <a:spLocks noChangeArrowheads="1"/>
          </p:cNvSpPr>
          <p:nvPr/>
        </p:nvSpPr>
        <p:spPr bwMode="auto">
          <a:xfrm>
            <a:off x="4495024" y="714356"/>
            <a:ext cx="3720314" cy="584775"/>
          </a:xfrm>
          <a:prstGeom prst="rect">
            <a:avLst/>
          </a:prstGeom>
          <a:noFill/>
          <a:ln w="9525">
            <a:noFill/>
            <a:miter lim="800000"/>
            <a:headEnd/>
            <a:tailEnd/>
          </a:ln>
          <a:effectLst/>
        </p:spPr>
        <p:txBody>
          <a:bodyPr wrap="none">
            <a:spAutoFit/>
          </a:bodyPr>
          <a:lstStyle/>
          <a:p>
            <a:pPr eaLnBrk="1" hangingPunct="1"/>
            <a:r>
              <a:rPr lang="en-US" sz="3200" b="1" dirty="0">
                <a:solidFill>
                  <a:schemeClr val="tx2"/>
                </a:solidFill>
                <a:latin typeface="Footlight MT Light" pitchFamily="18" charset="0"/>
              </a:rPr>
              <a:t>Circumflex coronary</a:t>
            </a:r>
          </a:p>
        </p:txBody>
      </p:sp>
      <p:sp>
        <p:nvSpPr>
          <p:cNvPr id="7" name="Text Box 34"/>
          <p:cNvSpPr txBox="1">
            <a:spLocks noChangeArrowheads="1"/>
          </p:cNvSpPr>
          <p:nvPr/>
        </p:nvSpPr>
        <p:spPr bwMode="auto">
          <a:xfrm>
            <a:off x="642910" y="5518719"/>
            <a:ext cx="7929618" cy="707886"/>
          </a:xfrm>
          <a:prstGeom prst="rect">
            <a:avLst/>
          </a:prstGeom>
          <a:solidFill>
            <a:schemeClr val="accent2">
              <a:lumMod val="60000"/>
              <a:lumOff val="40000"/>
            </a:schemeClr>
          </a:solidFill>
          <a:ln w="9525">
            <a:noFill/>
            <a:miter lim="800000"/>
            <a:headEnd/>
            <a:tailEnd/>
          </a:ln>
          <a:effectLst/>
        </p:spPr>
        <p:txBody>
          <a:bodyPr wrap="square">
            <a:spAutoFit/>
          </a:bodyPr>
          <a:lstStyle/>
          <a:p>
            <a:pPr algn="ctr" eaLnBrk="1" hangingPunct="1"/>
            <a:r>
              <a:rPr lang="en-US" sz="2000" dirty="0">
                <a:latin typeface="Times New Roman" pitchFamily="18" charset="0"/>
                <a:cs typeface="Times New Roman" pitchFamily="18" charset="0"/>
              </a:rPr>
              <a:t>V5 and V6 are of little value in differentiating between RCA or </a:t>
            </a:r>
            <a:r>
              <a:rPr lang="en-US" sz="2000" dirty="0" err="1" smtClean="0">
                <a:latin typeface="Times New Roman" pitchFamily="18" charset="0"/>
                <a:cs typeface="Times New Roman" pitchFamily="18" charset="0"/>
              </a:rPr>
              <a:t>Cx</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occlusion. </a:t>
            </a:r>
            <a:r>
              <a:rPr lang="en-US" sz="2000" dirty="0">
                <a:latin typeface="Times New Roman" pitchFamily="18" charset="0"/>
                <a:cs typeface="Times New Roman" pitchFamily="18" charset="0"/>
              </a:rPr>
              <a:t>STE in these leads implies a larger area at risk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Footlight MT Light" pitchFamily="18" charset="0"/>
              </a:rPr>
              <a:t>Occlusion of the RCA</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Autofit/>
          </a:bodyPr>
          <a:lstStyle/>
          <a:p>
            <a:pPr>
              <a:lnSpc>
                <a:spcPct val="170000"/>
              </a:lnSpc>
            </a:pPr>
            <a:r>
              <a:rPr lang="en-IN" sz="2500" dirty="0" smtClean="0">
                <a:latin typeface="Times New Roman" pitchFamily="18" charset="0"/>
                <a:cs typeface="Times New Roman" pitchFamily="18" charset="0"/>
              </a:rPr>
              <a:t>ST elevation in III &gt; II</a:t>
            </a:r>
          </a:p>
          <a:p>
            <a:pPr>
              <a:lnSpc>
                <a:spcPct val="170000"/>
              </a:lnSpc>
            </a:pPr>
            <a:r>
              <a:rPr lang="en-IN" sz="2500" u="sng" dirty="0" smtClean="0">
                <a:latin typeface="Times New Roman" pitchFamily="18" charset="0"/>
                <a:cs typeface="Times New Roman" pitchFamily="18" charset="0"/>
              </a:rPr>
              <a:t>ST depression in I and aVL -  aVL &gt; I</a:t>
            </a:r>
          </a:p>
          <a:p>
            <a:pPr>
              <a:lnSpc>
                <a:spcPct val="170000"/>
              </a:lnSpc>
            </a:pPr>
            <a:r>
              <a:rPr lang="en-IN" sz="2500" dirty="0" smtClean="0">
                <a:latin typeface="Times New Roman" pitchFamily="18" charset="0"/>
                <a:cs typeface="Times New Roman" pitchFamily="18" charset="0"/>
              </a:rPr>
              <a:t>ST depression in the right precordial leads is smaller than  STE in inferior leads</a:t>
            </a:r>
          </a:p>
          <a:p>
            <a:pPr>
              <a:lnSpc>
                <a:spcPct val="170000"/>
              </a:lnSpc>
            </a:pPr>
            <a:r>
              <a:rPr lang="en-IN" sz="2500" dirty="0" smtClean="0">
                <a:latin typeface="Times New Roman" pitchFamily="18" charset="0"/>
                <a:cs typeface="Times New Roman" pitchFamily="18" charset="0"/>
              </a:rPr>
              <a:t>When occlusion is proximal to RV branches ST E in V1 &gt; V3 V4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DSC02888"/>
          <p:cNvPicPr>
            <a:picLocks noChangeAspect="1" noChangeArrowheads="1"/>
          </p:cNvPicPr>
          <p:nvPr/>
        </p:nvPicPr>
        <p:blipFill>
          <a:blip r:embed="rId2" cstate="print">
            <a:lum bright="14000" contrast="14000"/>
          </a:blip>
          <a:srcRect/>
          <a:stretch>
            <a:fillRect/>
          </a:stretch>
        </p:blipFill>
        <p:spPr bwMode="auto">
          <a:xfrm>
            <a:off x="500034" y="642918"/>
            <a:ext cx="8215370" cy="5662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Coronary circulation</a:t>
            </a:r>
            <a:endParaRPr lang="en-IN" b="1" dirty="0">
              <a:latin typeface="Footlight MT Light" pitchFamily="18" charset="0"/>
            </a:endParaRPr>
          </a:p>
        </p:txBody>
      </p:sp>
      <p:sp>
        <p:nvSpPr>
          <p:cNvPr id="3" name="Content Placeholder 2"/>
          <p:cNvSpPr>
            <a:spLocks noGrp="1"/>
          </p:cNvSpPr>
          <p:nvPr>
            <p:ph idx="1"/>
          </p:nvPr>
        </p:nvSpPr>
        <p:spPr/>
        <p:txBody>
          <a:bodyPr>
            <a:normAutofit fontScale="70000" lnSpcReduction="20000"/>
          </a:bodyPr>
          <a:lstStyle/>
          <a:p>
            <a:pPr>
              <a:lnSpc>
                <a:spcPct val="160000"/>
              </a:lnSpc>
              <a:buNone/>
            </a:pPr>
            <a:r>
              <a:rPr lang="en-US" sz="2000" b="1" dirty="0" smtClean="0">
                <a:solidFill>
                  <a:srgbClr val="002060"/>
                </a:solidFill>
                <a:latin typeface="Times New Roman" pitchFamily="18" charset="0"/>
                <a:cs typeface="Times New Roman" pitchFamily="18" charset="0"/>
              </a:rPr>
              <a:t>Left Main or left coronary artery</a:t>
            </a:r>
          </a:p>
          <a:p>
            <a:pPr>
              <a:lnSpc>
                <a:spcPct val="160000"/>
              </a:lnSpc>
            </a:pPr>
            <a:r>
              <a:rPr lang="en-US" sz="2000" dirty="0" smtClean="0">
                <a:latin typeface="Times New Roman" pitchFamily="18" charset="0"/>
                <a:cs typeface="Times New Roman" pitchFamily="18" charset="0"/>
              </a:rPr>
              <a:t>LAD</a:t>
            </a:r>
          </a:p>
          <a:p>
            <a:pPr>
              <a:lnSpc>
                <a:spcPct val="160000"/>
              </a:lnSpc>
              <a:buNone/>
            </a:pPr>
            <a:r>
              <a:rPr lang="en-US" sz="2000" dirty="0" smtClean="0">
                <a:latin typeface="Times New Roman" pitchFamily="18" charset="0"/>
                <a:cs typeface="Times New Roman" pitchFamily="18" charset="0"/>
              </a:rPr>
              <a:t>          Diagonal braches (D1, D2)</a:t>
            </a:r>
          </a:p>
          <a:p>
            <a:pPr>
              <a:lnSpc>
                <a:spcPct val="160000"/>
              </a:lnSpc>
              <a:buNone/>
            </a:pPr>
            <a:r>
              <a:rPr lang="en-US" sz="2000" dirty="0" smtClean="0">
                <a:latin typeface="Times New Roman" pitchFamily="18" charset="0"/>
                <a:cs typeface="Times New Roman" pitchFamily="18" charset="0"/>
              </a:rPr>
              <a:t>          Septal branches</a:t>
            </a:r>
          </a:p>
          <a:p>
            <a:pPr>
              <a:lnSpc>
                <a:spcPct val="160000"/>
              </a:lnSpc>
            </a:pPr>
            <a:r>
              <a:rPr lang="en-US" sz="2000" dirty="0" smtClean="0">
                <a:latin typeface="Times New Roman" pitchFamily="18" charset="0"/>
                <a:cs typeface="Times New Roman" pitchFamily="18" charset="0"/>
              </a:rPr>
              <a:t>Circumflex</a:t>
            </a:r>
          </a:p>
          <a:p>
            <a:pPr>
              <a:lnSpc>
                <a:spcPct val="160000"/>
              </a:lnSpc>
              <a:buNone/>
            </a:pPr>
            <a:r>
              <a:rPr lang="en-US" sz="2000" dirty="0" smtClean="0">
                <a:latin typeface="Times New Roman" pitchFamily="18" charset="0"/>
                <a:cs typeface="Times New Roman" pitchFamily="18" charset="0"/>
              </a:rPr>
              <a:t>          Marginal branches (M1, M2)</a:t>
            </a:r>
          </a:p>
          <a:p>
            <a:pPr>
              <a:lnSpc>
                <a:spcPct val="160000"/>
              </a:lnSpc>
              <a:buNone/>
            </a:pPr>
            <a:endParaRPr lang="en-US" sz="2000" dirty="0" smtClean="0">
              <a:latin typeface="Times New Roman" pitchFamily="18" charset="0"/>
              <a:cs typeface="Times New Roman" pitchFamily="18" charset="0"/>
            </a:endParaRPr>
          </a:p>
          <a:p>
            <a:pPr>
              <a:lnSpc>
                <a:spcPct val="160000"/>
              </a:lnSpc>
              <a:buNone/>
            </a:pPr>
            <a:r>
              <a:rPr lang="en-US" sz="2000" b="1" dirty="0" smtClean="0">
                <a:solidFill>
                  <a:srgbClr val="002060"/>
                </a:solidFill>
                <a:latin typeface="Times New Roman" pitchFamily="18" charset="0"/>
                <a:cs typeface="Times New Roman" pitchFamily="18" charset="0"/>
              </a:rPr>
              <a:t>Right coronary  artery</a:t>
            </a:r>
          </a:p>
          <a:p>
            <a:pPr>
              <a:lnSpc>
                <a:spcPct val="160000"/>
              </a:lnSpc>
            </a:pPr>
            <a:r>
              <a:rPr lang="en-US" sz="2000" dirty="0" smtClean="0">
                <a:latin typeface="Times New Roman" pitchFamily="18" charset="0"/>
                <a:cs typeface="Times New Roman" pitchFamily="18" charset="0"/>
              </a:rPr>
              <a:t>Conus, sinoatrial branch</a:t>
            </a:r>
          </a:p>
          <a:p>
            <a:pPr>
              <a:lnSpc>
                <a:spcPct val="160000"/>
              </a:lnSpc>
            </a:pPr>
            <a:r>
              <a:rPr lang="en-US" sz="2000" dirty="0" smtClean="0">
                <a:latin typeface="Times New Roman" pitchFamily="18" charset="0"/>
                <a:cs typeface="Times New Roman" pitchFamily="18" charset="0"/>
              </a:rPr>
              <a:t>RV branch</a:t>
            </a:r>
          </a:p>
          <a:p>
            <a:pPr>
              <a:lnSpc>
                <a:spcPct val="160000"/>
              </a:lnSpc>
            </a:pPr>
            <a:r>
              <a:rPr lang="en-US" sz="2000" dirty="0" smtClean="0">
                <a:latin typeface="Times New Roman" pitchFamily="18" charset="0"/>
                <a:cs typeface="Times New Roman" pitchFamily="18" charset="0"/>
              </a:rPr>
              <a:t>Acute marginal branch</a:t>
            </a:r>
          </a:p>
          <a:p>
            <a:pPr>
              <a:lnSpc>
                <a:spcPct val="160000"/>
              </a:lnSpc>
            </a:pPr>
            <a:r>
              <a:rPr lang="en-US" sz="2000" dirty="0" smtClean="0">
                <a:latin typeface="Times New Roman" pitchFamily="18" charset="0"/>
                <a:cs typeface="Times New Roman" pitchFamily="18" charset="0"/>
              </a:rPr>
              <a:t>AV nodal branch</a:t>
            </a:r>
          </a:p>
          <a:p>
            <a:pPr>
              <a:lnSpc>
                <a:spcPct val="160000"/>
              </a:lnSpc>
            </a:pPr>
            <a:r>
              <a:rPr lang="en-US" sz="2000" dirty="0" smtClean="0">
                <a:latin typeface="Times New Roman" pitchFamily="18" charset="0"/>
                <a:cs typeface="Times New Roman" pitchFamily="18" charset="0"/>
              </a:rPr>
              <a:t>Posterior descending artery (PDA)</a:t>
            </a:r>
            <a:endParaRPr lang="en-IN" sz="2000" dirty="0">
              <a:latin typeface="Times New Roman" pitchFamily="18" charset="0"/>
              <a:cs typeface="Times New Roman" pitchFamily="18" charset="0"/>
            </a:endParaRPr>
          </a:p>
        </p:txBody>
      </p:sp>
      <p:pic>
        <p:nvPicPr>
          <p:cNvPr id="4" name="Picture 2" descr="http://www.radiologyassistant.nl/images/thmb_48d0c4e00142acoronary-anatomy6.png"/>
          <p:cNvPicPr>
            <a:picLocks noChangeAspect="1" noChangeArrowheads="1"/>
          </p:cNvPicPr>
          <p:nvPr/>
        </p:nvPicPr>
        <p:blipFill>
          <a:blip r:embed="rId3" cstate="print"/>
          <a:srcRect/>
          <a:stretch>
            <a:fillRect/>
          </a:stretch>
        </p:blipFill>
        <p:spPr bwMode="auto">
          <a:xfrm>
            <a:off x="3929058" y="1714488"/>
            <a:ext cx="4643470" cy="4357718"/>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IN" sz="2500" dirty="0" smtClean="0">
                <a:latin typeface="Times New Roman" pitchFamily="18" charset="0"/>
                <a:cs typeface="Times New Roman" pitchFamily="18" charset="0"/>
              </a:rPr>
              <a:t>When RCA is dominant, STE is seen in V5 and V6 (Local injury vector)</a:t>
            </a:r>
          </a:p>
          <a:p>
            <a:pPr>
              <a:lnSpc>
                <a:spcPct val="150000"/>
              </a:lnSpc>
            </a:pPr>
            <a:r>
              <a:rPr lang="en-US" sz="2500" dirty="0" smtClean="0">
                <a:latin typeface="Times New Roman" pitchFamily="18" charset="0"/>
                <a:cs typeface="Times New Roman" pitchFamily="18" charset="0"/>
              </a:rPr>
              <a:t>Involvement of posterior wall</a:t>
            </a:r>
          </a:p>
          <a:p>
            <a:pPr>
              <a:lnSpc>
                <a:spcPct val="150000"/>
              </a:lnSpc>
            </a:pPr>
            <a:r>
              <a:rPr lang="en-IN" sz="2500" dirty="0" smtClean="0">
                <a:latin typeface="Times New Roman" pitchFamily="18" charset="0"/>
                <a:cs typeface="Times New Roman" pitchFamily="18" charset="0"/>
              </a:rPr>
              <a:t>RCA very dominant or super dominant - STE elevation ≥ 2 mm in V5-V6 and ST depression in I and aVL</a:t>
            </a:r>
          </a:p>
          <a:p>
            <a:pPr algn="r">
              <a:lnSpc>
                <a:spcPct val="150000"/>
              </a:lnSpc>
              <a:buNone/>
            </a:pPr>
            <a:r>
              <a:rPr lang="en-US" sz="2500" i="1" dirty="0" smtClean="0">
                <a:latin typeface="Times New Roman" pitchFamily="18" charset="0"/>
                <a:cs typeface="Times New Roman" pitchFamily="18" charset="0"/>
              </a:rPr>
              <a:t>Eskola et al. 2004</a:t>
            </a:r>
            <a:endParaRPr lang="en-IN" sz="2500" i="1" dirty="0" smtClean="0">
              <a:latin typeface="Times New Roman" pitchFamily="18" charset="0"/>
              <a:cs typeface="Times New Roman" pitchFamily="18" charset="0"/>
            </a:endParaRPr>
          </a:p>
          <a:p>
            <a:pPr>
              <a:lnSpc>
                <a:spcPct val="150000"/>
              </a:lnSpc>
            </a:pPr>
            <a:endParaRPr lang="en-IN" sz="2500" dirty="0" smtClean="0">
              <a:latin typeface="Times New Roman" pitchFamily="18" charset="0"/>
              <a:cs typeface="Times New Roman" pitchFamily="18" charset="0"/>
            </a:endParaRPr>
          </a:p>
          <a:p>
            <a:pPr>
              <a:lnSpc>
                <a:spcPct val="150000"/>
              </a:lnSpc>
            </a:pPr>
            <a:endParaRPr lang="en-IN" sz="2500" dirty="0">
              <a:latin typeface="Times New Roman" pitchFamily="18" charset="0"/>
              <a:cs typeface="Times New Roman" pitchFamily="18" charset="0"/>
            </a:endParaRPr>
          </a:p>
        </p:txBody>
      </p:sp>
      <p:sp>
        <p:nvSpPr>
          <p:cNvPr id="4" name="Title 1"/>
          <p:cNvSpPr>
            <a:spLocks noGrp="1"/>
          </p:cNvSpPr>
          <p:nvPr>
            <p:ph type="title"/>
          </p:nvPr>
        </p:nvSpPr>
        <p:spPr/>
        <p:txBody>
          <a:bodyPr/>
          <a:lstStyle/>
          <a:p>
            <a:r>
              <a:rPr lang="en-IN" b="1" dirty="0" smtClean="0">
                <a:latin typeface="Footlight MT Light" pitchFamily="18" charset="0"/>
              </a:rPr>
              <a:t>Occlusion of the RCA (Contd..)</a:t>
            </a:r>
            <a:endParaRPr lang="en-IN" b="1" dirty="0">
              <a:latin typeface="Footlight MT Light"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Footlight MT Light" pitchFamily="18" charset="0"/>
              </a:rPr>
              <a:t>Occlusion of the LCX</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IN" sz="2500" dirty="0" smtClean="0">
                <a:latin typeface="Times New Roman" pitchFamily="18" charset="0"/>
                <a:cs typeface="Times New Roman" pitchFamily="18" charset="0"/>
              </a:rPr>
              <a:t>ST- elevation in II ≥ III</a:t>
            </a:r>
          </a:p>
          <a:p>
            <a:pPr>
              <a:lnSpc>
                <a:spcPct val="150000"/>
              </a:lnSpc>
            </a:pPr>
            <a:r>
              <a:rPr lang="en-IN" sz="2500" u="sng" dirty="0" smtClean="0">
                <a:latin typeface="Times New Roman" pitchFamily="18" charset="0"/>
                <a:cs typeface="Times New Roman" pitchFamily="18" charset="0"/>
              </a:rPr>
              <a:t>ST elevation in I and aVL or isoelectric </a:t>
            </a:r>
            <a:r>
              <a:rPr lang="en-IN" sz="2500" dirty="0" smtClean="0">
                <a:latin typeface="Times New Roman" pitchFamily="18" charset="0"/>
                <a:cs typeface="Times New Roman" pitchFamily="18" charset="0"/>
              </a:rPr>
              <a:t>(rarely)</a:t>
            </a:r>
          </a:p>
          <a:p>
            <a:pPr>
              <a:lnSpc>
                <a:spcPct val="150000"/>
              </a:lnSpc>
            </a:pPr>
            <a:r>
              <a:rPr lang="en-IN" sz="2500" dirty="0" smtClean="0">
                <a:latin typeface="Times New Roman" pitchFamily="18" charset="0"/>
                <a:cs typeface="Times New Roman" pitchFamily="18" charset="0"/>
              </a:rPr>
              <a:t>STE in II, III, and aVF is usually smaller than the ST depression in right precordial leads</a:t>
            </a:r>
          </a:p>
          <a:p>
            <a:pPr>
              <a:lnSpc>
                <a:spcPct val="150000"/>
              </a:lnSpc>
            </a:pPr>
            <a:r>
              <a:rPr lang="en-IN" sz="2500" dirty="0" smtClean="0">
                <a:latin typeface="Times New Roman" pitchFamily="18" charset="0"/>
                <a:cs typeface="Times New Roman" pitchFamily="18" charset="0"/>
              </a:rPr>
              <a:t>When LCX is quite dominant - ST depression in aVL, </a:t>
            </a:r>
            <a:r>
              <a:rPr lang="en-IN" sz="2500" u="sng" dirty="0" smtClean="0">
                <a:latin typeface="Times New Roman" pitchFamily="18" charset="0"/>
                <a:cs typeface="Times New Roman" pitchFamily="18" charset="0"/>
              </a:rPr>
              <a:t>but very rarely in I and STE 4-5 mm in v5-v6</a:t>
            </a:r>
          </a:p>
          <a:p>
            <a:pPr>
              <a:lnSpc>
                <a:spcPct val="150000"/>
              </a:lnSpc>
            </a:pPr>
            <a:endParaRPr lang="en-IN" sz="2500" dirty="0">
              <a:latin typeface="Times New Roman" pitchFamily="18" charset="0"/>
              <a:cs typeface="Times New Roman" pitchFamily="18" charset="0"/>
            </a:endParaRPr>
          </a:p>
        </p:txBody>
      </p:sp>
      <p:sp>
        <p:nvSpPr>
          <p:cNvPr id="4" name="Content Placeholder 2"/>
          <p:cNvSpPr txBox="1">
            <a:spLocks/>
          </p:cNvSpPr>
          <p:nvPr/>
        </p:nvSpPr>
        <p:spPr>
          <a:xfrm>
            <a:off x="714348" y="1785926"/>
            <a:ext cx="8229600" cy="45259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77500" lnSpcReduction="20000"/>
          </a:bodyPr>
          <a:lstStyle/>
          <a:p>
            <a:pPr marL="342900" lvl="0" indent="-342900">
              <a:lnSpc>
                <a:spcPct val="150000"/>
              </a:lnSpc>
              <a:spcBef>
                <a:spcPct val="20000"/>
              </a:spcBef>
              <a:buFont typeface="Arial" pitchFamily="34" charset="0"/>
              <a:buChar char="•"/>
            </a:pPr>
            <a:r>
              <a:rPr lang="en-IN" sz="2400" dirty="0" smtClean="0">
                <a:latin typeface="Times New Roman" pitchFamily="18" charset="0"/>
                <a:cs typeface="Times New Roman" pitchFamily="18" charset="0"/>
              </a:rPr>
              <a:t>ST depression in aVR - Involvement of either the LCX or the RCA with a large posterolateral (PL) branch</a:t>
            </a:r>
          </a:p>
          <a:p>
            <a:pPr marL="342900" indent="-342900">
              <a:lnSpc>
                <a:spcPct val="150000"/>
              </a:lnSpc>
              <a:spcBef>
                <a:spcPct val="20000"/>
              </a:spcBef>
              <a:buFont typeface="Arial" pitchFamily="34" charset="0"/>
              <a:buChar char="•"/>
            </a:pPr>
            <a:r>
              <a:rPr lang="en-IN" sz="2400" dirty="0" smtClean="0">
                <a:latin typeface="Times New Roman" pitchFamily="18" charset="0"/>
                <a:cs typeface="Times New Roman" pitchFamily="18" charset="0"/>
              </a:rPr>
              <a:t>The specificity and sensitivity for lead aVR to predict LCX involvement - 94% and 70%, respectively</a:t>
            </a:r>
          </a:p>
          <a:p>
            <a:pPr marL="342900" lvl="0" indent="-342900" algn="r">
              <a:lnSpc>
                <a:spcPct val="150000"/>
              </a:lnSpc>
              <a:spcBef>
                <a:spcPct val="20000"/>
              </a:spcBef>
            </a:pPr>
            <a:r>
              <a:rPr lang="en-IN" sz="1700" i="1" dirty="0" smtClean="0">
                <a:latin typeface="Times New Roman" pitchFamily="18" charset="0"/>
                <a:cs typeface="Times New Roman" pitchFamily="18" charset="0"/>
              </a:rPr>
              <a:t>Zhang YZ et al . The value of ECG lead aVR </a:t>
            </a:r>
          </a:p>
          <a:p>
            <a:pPr marL="342900" lvl="0" indent="-342900" algn="r">
              <a:lnSpc>
                <a:spcPct val="150000"/>
              </a:lnSpc>
              <a:spcBef>
                <a:spcPct val="20000"/>
              </a:spcBef>
            </a:pPr>
            <a:r>
              <a:rPr lang="en-IN" sz="1700" i="1" dirty="0" smtClean="0">
                <a:latin typeface="Times New Roman" pitchFamily="18" charset="0"/>
                <a:cs typeface="Times New Roman" pitchFamily="18" charset="0"/>
              </a:rPr>
              <a:t>in the differential diagnosis of acute IWMI. Intern Med, 2007; 46: 795–799</a:t>
            </a:r>
            <a:endParaRPr kumimoji="0" lang="en-US" sz="1700" b="0" i="1"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endParaRPr>
          </a:p>
          <a:p>
            <a:pPr marL="342900" lvl="0" indent="-342900">
              <a:lnSpc>
                <a:spcPct val="150000"/>
              </a:lnSpc>
              <a:spcBef>
                <a:spcPct val="20000"/>
              </a:spcBef>
              <a:buFont typeface="Arial" pitchFamily="34" charset="0"/>
              <a:buChar char="•"/>
            </a:pPr>
            <a:endParaRPr lang="en-IN" sz="2400" dirty="0" smtClean="0">
              <a:latin typeface="Times New Roman" pitchFamily="18" charset="0"/>
              <a:cs typeface="Times New Roman" pitchFamily="18" charset="0"/>
            </a:endParaRPr>
          </a:p>
          <a:p>
            <a:pPr marL="342900" lvl="0" indent="-342900">
              <a:lnSpc>
                <a:spcPct val="150000"/>
              </a:lnSpc>
              <a:spcBef>
                <a:spcPct val="20000"/>
              </a:spcBef>
              <a:buFont typeface="Arial" pitchFamily="34" charset="0"/>
              <a:buChar char="•"/>
            </a:pPr>
            <a:r>
              <a:rPr lang="en-IN" sz="2400" dirty="0" smtClean="0">
                <a:latin typeface="Times New Roman" pitchFamily="18" charset="0"/>
                <a:cs typeface="Times New Roman" pitchFamily="18" charset="0"/>
              </a:rPr>
              <a:t>Decrease in R-wave amplitude and an increase in S-wave amplitude with an S/R ratio of  &gt;1:3 in  aVL predict RCA occlusion, whereas an S/R ratio of 1:3 or less predict LCx occlusion</a:t>
            </a:r>
          </a:p>
          <a:p>
            <a:pPr marL="342900" lvl="0" indent="-342900" algn="r">
              <a:lnSpc>
                <a:spcPct val="150000"/>
              </a:lnSpc>
              <a:spcBef>
                <a:spcPct val="20000"/>
              </a:spcBef>
            </a:pPr>
            <a:r>
              <a:rPr lang="en-IN" sz="1700" i="1" dirty="0" err="1" smtClean="0">
                <a:latin typeface="Times New Roman" pitchFamily="18" charset="0"/>
                <a:cs typeface="Times New Roman" pitchFamily="18" charset="0"/>
              </a:rPr>
              <a:t>Assali</a:t>
            </a:r>
            <a:r>
              <a:rPr lang="en-IN" sz="1700" i="1" dirty="0" smtClean="0">
                <a:latin typeface="Times New Roman" pitchFamily="18" charset="0"/>
                <a:cs typeface="Times New Roman" pitchFamily="18" charset="0"/>
              </a:rPr>
              <a:t> AR et al. Electrocardiographic criteria for </a:t>
            </a:r>
          </a:p>
          <a:p>
            <a:pPr marL="342900" lvl="0" indent="-342900" algn="r">
              <a:lnSpc>
                <a:spcPct val="150000"/>
              </a:lnSpc>
              <a:spcBef>
                <a:spcPct val="20000"/>
              </a:spcBef>
            </a:pPr>
            <a:r>
              <a:rPr lang="en-IN" sz="1700" i="1" dirty="0" smtClean="0">
                <a:latin typeface="Times New Roman" pitchFamily="18" charset="0"/>
                <a:cs typeface="Times New Roman" pitchFamily="18" charset="0"/>
              </a:rPr>
              <a:t>predicting the culprit artery in IWMI. Am J Cardiol, 1999; 84: 87–89 </a:t>
            </a:r>
            <a:endParaRPr kumimoji="0" lang="en-IN" sz="1700" b="0" i="1" u="none" strike="noStrike" kern="1200" cap="none" spc="0" normalizeH="0" baseline="0" noProof="0" dirty="0">
              <a:ln>
                <a:noFill/>
              </a:ln>
              <a:solidFill>
                <a:schemeClr val="dk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5" descr="DSC02889"/>
          <p:cNvPicPr>
            <a:picLocks noChangeAspect="1" noChangeArrowheads="1"/>
          </p:cNvPicPr>
          <p:nvPr/>
        </p:nvPicPr>
        <p:blipFill>
          <a:blip r:embed="rId2" cstate="print"/>
          <a:srcRect/>
          <a:stretch>
            <a:fillRect/>
          </a:stretch>
        </p:blipFill>
        <p:spPr bwMode="auto">
          <a:xfrm>
            <a:off x="500034" y="752476"/>
            <a:ext cx="8143932" cy="5605482"/>
          </a:xfrm>
          <a:prstGeom prst="rect">
            <a:avLst/>
          </a:prstGeom>
          <a:noFill/>
        </p:spPr>
      </p:pic>
      <p:pic>
        <p:nvPicPr>
          <p:cNvPr id="8194" name="Picture 2"/>
          <p:cNvPicPr>
            <a:picLocks noChangeAspect="1" noChangeArrowheads="1"/>
          </p:cNvPicPr>
          <p:nvPr/>
        </p:nvPicPr>
        <p:blipFill>
          <a:blip r:embed="rId3"/>
          <a:srcRect/>
          <a:stretch>
            <a:fillRect/>
          </a:stretch>
        </p:blipFill>
        <p:spPr bwMode="auto">
          <a:xfrm>
            <a:off x="500034" y="785794"/>
            <a:ext cx="8143932" cy="5572164"/>
          </a:xfrm>
          <a:prstGeom prst="rect">
            <a:avLst/>
          </a:prstGeom>
          <a:noFill/>
          <a:ln w="9525">
            <a:noFill/>
            <a:miter lim="800000"/>
            <a:headEnd/>
            <a:tailEnd/>
          </a:ln>
          <a:effectLst/>
        </p:spPr>
      </p:pic>
      <p:sp>
        <p:nvSpPr>
          <p:cNvPr id="6" name="Rectangle 5"/>
          <p:cNvSpPr/>
          <p:nvPr/>
        </p:nvSpPr>
        <p:spPr>
          <a:xfrm>
            <a:off x="500034" y="785794"/>
            <a:ext cx="8215370" cy="5715040"/>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
                                          </p:val>
                                        </p:tav>
                                        <p:tav tm="100000">
                                          <p:val>
                                            <p:strVal val="#ppt_x"/>
                                          </p:val>
                                        </p:tav>
                                      </p:tavLst>
                                    </p:anim>
                                    <p:anim calcmode="lin" valueType="num">
                                      <p:cBhvr>
                                        <p:cTn id="9" dur="500" fill="hold"/>
                                        <p:tgtEl>
                                          <p:spTgt spid="819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500" b="1" dirty="0" smtClean="0">
                <a:latin typeface="Footlight MT Light" pitchFamily="18" charset="0"/>
              </a:rPr>
              <a:t>Proximal occlusion of a very dominant LCX</a:t>
            </a:r>
            <a:endParaRPr lang="en-IN" sz="3500" b="1" dirty="0">
              <a:latin typeface="Footlight MT Light" pitchFamily="18" charset="0"/>
            </a:endParaRPr>
          </a:p>
        </p:txBody>
      </p:sp>
      <p:pic>
        <p:nvPicPr>
          <p:cNvPr id="9218" name="Picture 2"/>
          <p:cNvPicPr>
            <a:picLocks noChangeAspect="1" noChangeArrowheads="1"/>
          </p:cNvPicPr>
          <p:nvPr/>
        </p:nvPicPr>
        <p:blipFill>
          <a:blip r:embed="rId2"/>
          <a:srcRect/>
          <a:stretch>
            <a:fillRect/>
          </a:stretch>
        </p:blipFill>
        <p:spPr bwMode="auto">
          <a:xfrm>
            <a:off x="860329" y="1319213"/>
            <a:ext cx="7494157" cy="5147284"/>
          </a:xfrm>
          <a:prstGeom prst="rect">
            <a:avLst/>
          </a:prstGeom>
          <a:noFill/>
          <a:ln w="9525">
            <a:noFill/>
            <a:miter lim="800000"/>
            <a:headEnd/>
            <a:tailEnd/>
          </a:ln>
          <a:effectLst/>
        </p:spPr>
      </p:pic>
      <p:sp>
        <p:nvSpPr>
          <p:cNvPr id="5" name="Rectangle 4"/>
          <p:cNvSpPr/>
          <p:nvPr/>
        </p:nvSpPr>
        <p:spPr>
          <a:xfrm>
            <a:off x="857224" y="1214422"/>
            <a:ext cx="7429552" cy="5214974"/>
          </a:xfrm>
          <a:prstGeom prst="rect">
            <a:avLst/>
          </a:prstGeom>
          <a:solidFill>
            <a:schemeClr val="accent2">
              <a:alpha val="2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357554" y="2428868"/>
            <a:ext cx="928694" cy="1071570"/>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86578" y="2428868"/>
            <a:ext cx="928694" cy="107157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16" y="3571876"/>
            <a:ext cx="1000132" cy="107157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p:nvPr/>
        </p:nvCxnSpPr>
        <p:spPr>
          <a:xfrm rot="5400000">
            <a:off x="7500958" y="4488663"/>
            <a:ext cx="430216"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50727" y="3107529"/>
            <a:ext cx="642942" cy="1588"/>
          </a:xfrm>
          <a:prstGeom prst="line">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3036319" y="2178600"/>
            <a:ext cx="785347" cy="1"/>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7215603" y="5285991"/>
            <a:ext cx="1000132" cy="794"/>
          </a:xfrm>
          <a:prstGeom prst="line">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H="1">
            <a:off x="3250633" y="4476992"/>
            <a:ext cx="785347" cy="1"/>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929058" y="857232"/>
            <a:ext cx="857256" cy="1588"/>
          </a:xfrm>
          <a:prstGeom prst="line">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71736" y="285728"/>
            <a:ext cx="3571900" cy="642942"/>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latin typeface="Times New Roman" pitchFamily="18" charset="0"/>
                <a:cs typeface="Times New Roman" pitchFamily="18" charset="0"/>
              </a:rPr>
              <a:t>First step: </a:t>
            </a:r>
          </a:p>
          <a:p>
            <a:pPr algn="ctr"/>
            <a:r>
              <a:rPr lang="en-IN" b="1" dirty="0" smtClean="0">
                <a:solidFill>
                  <a:schemeClr val="bg1"/>
                </a:solidFill>
                <a:latin typeface="Times New Roman" pitchFamily="18" charset="0"/>
                <a:cs typeface="Times New Roman" pitchFamily="18" charset="0"/>
              </a:rPr>
              <a:t>Assess the ST-segment in lead I</a:t>
            </a:r>
            <a:endParaRPr lang="en-IN" b="1" dirty="0">
              <a:solidFill>
                <a:schemeClr val="bg1"/>
              </a:solidFill>
              <a:latin typeface="Times New Roman" pitchFamily="18" charset="0"/>
              <a:cs typeface="Times New Roman" pitchFamily="18" charset="0"/>
            </a:endParaRPr>
          </a:p>
        </p:txBody>
      </p:sp>
      <p:cxnSp>
        <p:nvCxnSpPr>
          <p:cNvPr id="6" name="Elbow Connector 5"/>
          <p:cNvCxnSpPr/>
          <p:nvPr/>
        </p:nvCxnSpPr>
        <p:spPr>
          <a:xfrm>
            <a:off x="4357686" y="1285861"/>
            <a:ext cx="1785950" cy="1588"/>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0800000">
            <a:off x="1928794" y="1285861"/>
            <a:ext cx="2428892" cy="3176"/>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713686" y="1500969"/>
            <a:ext cx="431010" cy="794"/>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927734" y="1500175"/>
            <a:ext cx="430216"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7290" y="1714960"/>
            <a:ext cx="1285884" cy="499594"/>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STD</a:t>
            </a:r>
            <a:endParaRPr lang="en-IN" b="1" dirty="0">
              <a:solidFill>
                <a:schemeClr val="bg1"/>
              </a:solidFill>
              <a:latin typeface="Times New Roman" pitchFamily="18" charset="0"/>
              <a:cs typeface="Times New Roman" pitchFamily="18" charset="0"/>
            </a:endParaRPr>
          </a:p>
        </p:txBody>
      </p:sp>
      <p:cxnSp>
        <p:nvCxnSpPr>
          <p:cNvPr id="12" name="Straight Arrow Connector 11"/>
          <p:cNvCxnSpPr/>
          <p:nvPr/>
        </p:nvCxnSpPr>
        <p:spPr>
          <a:xfrm rot="16200000" flipH="1">
            <a:off x="1536121" y="2178600"/>
            <a:ext cx="785347" cy="1"/>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57290" y="2643182"/>
            <a:ext cx="1285884" cy="642942"/>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RCA</a:t>
            </a:r>
            <a:endParaRPr lang="en-IN" b="1" dirty="0">
              <a:solidFill>
                <a:schemeClr val="bg1"/>
              </a:solidFill>
              <a:latin typeface="Times New Roman" pitchFamily="18" charset="0"/>
              <a:cs typeface="Times New Roman" pitchFamily="18" charset="0"/>
            </a:endParaRPr>
          </a:p>
        </p:txBody>
      </p:sp>
      <p:cxnSp>
        <p:nvCxnSpPr>
          <p:cNvPr id="14" name="Straight Arrow Connector 13"/>
          <p:cNvCxnSpPr/>
          <p:nvPr/>
        </p:nvCxnSpPr>
        <p:spPr>
          <a:xfrm rot="5400000">
            <a:off x="5893603" y="2392356"/>
            <a:ext cx="500066"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72066" y="1785927"/>
            <a:ext cx="2214578" cy="642941"/>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latin typeface="Times New Roman" pitchFamily="18" charset="0"/>
                <a:cs typeface="Times New Roman" pitchFamily="18" charset="0"/>
              </a:rPr>
              <a:t>Isoelectric-</a:t>
            </a:r>
          </a:p>
          <a:p>
            <a:pPr algn="ctr"/>
            <a:r>
              <a:rPr lang="en-IN" b="1" dirty="0" smtClean="0">
                <a:solidFill>
                  <a:schemeClr val="bg1"/>
                </a:solidFill>
                <a:latin typeface="Times New Roman" pitchFamily="18" charset="0"/>
                <a:cs typeface="Times New Roman" pitchFamily="18" charset="0"/>
              </a:rPr>
              <a:t> Proceed to 2</a:t>
            </a:r>
            <a:r>
              <a:rPr lang="en-IN" b="1" baseline="30000" dirty="0" smtClean="0">
                <a:solidFill>
                  <a:schemeClr val="bg1"/>
                </a:solidFill>
                <a:latin typeface="Times New Roman" pitchFamily="18" charset="0"/>
                <a:cs typeface="Times New Roman" pitchFamily="18" charset="0"/>
              </a:rPr>
              <a:t>nd</a:t>
            </a:r>
            <a:r>
              <a:rPr lang="en-IN" b="1" dirty="0" smtClean="0">
                <a:solidFill>
                  <a:schemeClr val="bg1"/>
                </a:solidFill>
                <a:latin typeface="Times New Roman" pitchFamily="18" charset="0"/>
                <a:cs typeface="Times New Roman" pitchFamily="18" charset="0"/>
              </a:rPr>
              <a:t>  step:</a:t>
            </a:r>
            <a:endParaRPr lang="en-IN" b="1" dirty="0">
              <a:solidFill>
                <a:schemeClr val="bg1"/>
              </a:solidFill>
              <a:latin typeface="Times New Roman" pitchFamily="18" charset="0"/>
              <a:cs typeface="Times New Roman" pitchFamily="18" charset="0"/>
            </a:endParaRPr>
          </a:p>
        </p:txBody>
      </p:sp>
      <p:sp>
        <p:nvSpPr>
          <p:cNvPr id="27" name="Rectangle 26"/>
          <p:cNvSpPr/>
          <p:nvPr/>
        </p:nvSpPr>
        <p:spPr>
          <a:xfrm>
            <a:off x="5072066" y="2643182"/>
            <a:ext cx="2214578" cy="572298"/>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Times New Roman" pitchFamily="18" charset="0"/>
                <a:cs typeface="Times New Roman" pitchFamily="18" charset="0"/>
              </a:rPr>
              <a:t>STE in II, III, aVF</a:t>
            </a:r>
            <a:endParaRPr lang="en-IN" sz="1600" b="1" dirty="0">
              <a:solidFill>
                <a:schemeClr val="bg1"/>
              </a:solidFill>
              <a:latin typeface="Times New Roman" pitchFamily="18" charset="0"/>
              <a:cs typeface="Times New Roman" pitchFamily="18" charset="0"/>
            </a:endParaRPr>
          </a:p>
        </p:txBody>
      </p:sp>
      <p:cxnSp>
        <p:nvCxnSpPr>
          <p:cNvPr id="33" name="Straight Arrow Connector 32"/>
          <p:cNvCxnSpPr/>
          <p:nvPr/>
        </p:nvCxnSpPr>
        <p:spPr>
          <a:xfrm rot="5400000">
            <a:off x="3213884" y="1500969"/>
            <a:ext cx="431010" cy="794"/>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857488" y="1714960"/>
            <a:ext cx="1285884" cy="499594"/>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STE</a:t>
            </a:r>
            <a:endParaRPr lang="en-IN" b="1" dirty="0">
              <a:solidFill>
                <a:schemeClr val="bg1"/>
              </a:solidFill>
              <a:latin typeface="Times New Roman" pitchFamily="18" charset="0"/>
              <a:cs typeface="Times New Roman" pitchFamily="18" charset="0"/>
            </a:endParaRPr>
          </a:p>
        </p:txBody>
      </p:sp>
      <p:sp>
        <p:nvSpPr>
          <p:cNvPr id="36" name="Rectangle 35"/>
          <p:cNvSpPr/>
          <p:nvPr/>
        </p:nvSpPr>
        <p:spPr>
          <a:xfrm>
            <a:off x="2857488" y="2643182"/>
            <a:ext cx="1285884" cy="642942"/>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LCX</a:t>
            </a:r>
            <a:endParaRPr lang="en-IN" b="1" dirty="0">
              <a:solidFill>
                <a:schemeClr val="bg1"/>
              </a:solidFill>
              <a:latin typeface="Times New Roman" pitchFamily="18" charset="0"/>
              <a:cs typeface="Times New Roman" pitchFamily="18" charset="0"/>
            </a:endParaRPr>
          </a:p>
        </p:txBody>
      </p:sp>
      <p:cxnSp>
        <p:nvCxnSpPr>
          <p:cNvPr id="38" name="Elbow Connector 37"/>
          <p:cNvCxnSpPr/>
          <p:nvPr/>
        </p:nvCxnSpPr>
        <p:spPr>
          <a:xfrm>
            <a:off x="6072198" y="3440907"/>
            <a:ext cx="1785950" cy="1588"/>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a:off x="3643306" y="3440907"/>
            <a:ext cx="2428892" cy="3176"/>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3428198" y="3656015"/>
            <a:ext cx="431010" cy="794"/>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785122" y="3500438"/>
            <a:ext cx="144464"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071802" y="3870006"/>
            <a:ext cx="1285884" cy="641354"/>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II &gt; III</a:t>
            </a:r>
            <a:endParaRPr lang="en-IN" b="1" dirty="0">
              <a:solidFill>
                <a:schemeClr val="bg1"/>
              </a:solidFill>
              <a:latin typeface="Times New Roman" pitchFamily="18" charset="0"/>
              <a:cs typeface="Times New Roman" pitchFamily="18" charset="0"/>
            </a:endParaRPr>
          </a:p>
        </p:txBody>
      </p:sp>
      <p:sp>
        <p:nvSpPr>
          <p:cNvPr id="44" name="Rectangle 43"/>
          <p:cNvSpPr/>
          <p:nvPr/>
        </p:nvSpPr>
        <p:spPr>
          <a:xfrm>
            <a:off x="3071802" y="4869664"/>
            <a:ext cx="1285884" cy="702475"/>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LCX</a:t>
            </a:r>
            <a:endParaRPr lang="en-IN" b="1" dirty="0">
              <a:solidFill>
                <a:schemeClr val="bg1"/>
              </a:solidFill>
              <a:latin typeface="Times New Roman" pitchFamily="18" charset="0"/>
              <a:cs typeface="Times New Roman" pitchFamily="18" charset="0"/>
            </a:endParaRPr>
          </a:p>
        </p:txBody>
      </p:sp>
      <p:sp>
        <p:nvSpPr>
          <p:cNvPr id="46" name="Rectangle 45"/>
          <p:cNvSpPr/>
          <p:nvPr/>
        </p:nvSpPr>
        <p:spPr>
          <a:xfrm>
            <a:off x="6572264" y="3643314"/>
            <a:ext cx="2143140" cy="773911"/>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III &gt; II</a:t>
            </a:r>
          </a:p>
          <a:p>
            <a:pPr algn="ctr"/>
            <a:r>
              <a:rPr lang="en-IN" b="1" dirty="0" smtClean="0">
                <a:solidFill>
                  <a:schemeClr val="bg1"/>
                </a:solidFill>
                <a:latin typeface="Times New Roman" pitchFamily="18" charset="0"/>
                <a:cs typeface="Times New Roman" pitchFamily="18" charset="0"/>
              </a:rPr>
              <a:t>Proceed to 3</a:t>
            </a:r>
            <a:r>
              <a:rPr lang="en-IN" b="1" baseline="30000" dirty="0" smtClean="0">
                <a:solidFill>
                  <a:schemeClr val="bg1"/>
                </a:solidFill>
                <a:latin typeface="Times New Roman" pitchFamily="18" charset="0"/>
                <a:cs typeface="Times New Roman" pitchFamily="18" charset="0"/>
              </a:rPr>
              <a:t>rd</a:t>
            </a:r>
            <a:r>
              <a:rPr lang="en-IN" b="1" dirty="0" smtClean="0">
                <a:solidFill>
                  <a:schemeClr val="bg1"/>
                </a:solidFill>
                <a:latin typeface="Times New Roman" pitchFamily="18" charset="0"/>
                <a:cs typeface="Times New Roman" pitchFamily="18" charset="0"/>
              </a:rPr>
              <a:t> step:</a:t>
            </a:r>
            <a:endParaRPr lang="en-IN" b="1" dirty="0">
              <a:solidFill>
                <a:schemeClr val="bg1"/>
              </a:solidFill>
              <a:latin typeface="Times New Roman" pitchFamily="18" charset="0"/>
              <a:cs typeface="Times New Roman" pitchFamily="18" charset="0"/>
            </a:endParaRPr>
          </a:p>
        </p:txBody>
      </p:sp>
      <p:sp>
        <p:nvSpPr>
          <p:cNvPr id="59" name="Rectangle 58"/>
          <p:cNvSpPr/>
          <p:nvPr/>
        </p:nvSpPr>
        <p:spPr>
          <a:xfrm>
            <a:off x="6357950" y="4572009"/>
            <a:ext cx="2571768" cy="928694"/>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Ʃ STD V1-V3</a:t>
            </a:r>
          </a:p>
          <a:p>
            <a:pPr algn="ctr"/>
            <a:endParaRPr lang="en-US"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Ʃ STE II, III, aVF</a:t>
            </a:r>
          </a:p>
          <a:p>
            <a:pPr algn="ctr"/>
            <a:endParaRPr lang="en-IN" b="1" dirty="0">
              <a:solidFill>
                <a:schemeClr val="bg1"/>
              </a:solidFill>
              <a:latin typeface="Times New Roman" pitchFamily="18" charset="0"/>
              <a:cs typeface="Times New Roman" pitchFamily="18" charset="0"/>
            </a:endParaRPr>
          </a:p>
        </p:txBody>
      </p:sp>
      <p:cxnSp>
        <p:nvCxnSpPr>
          <p:cNvPr id="61" name="Straight Connector 60"/>
          <p:cNvCxnSpPr/>
          <p:nvPr/>
        </p:nvCxnSpPr>
        <p:spPr>
          <a:xfrm>
            <a:off x="6786578" y="4999048"/>
            <a:ext cx="1571636"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Elbow Connector 115"/>
          <p:cNvCxnSpPr/>
          <p:nvPr/>
        </p:nvCxnSpPr>
        <p:spPr>
          <a:xfrm>
            <a:off x="6858017" y="5784072"/>
            <a:ext cx="1785950" cy="1588"/>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a:off x="8428065" y="5998386"/>
            <a:ext cx="430216"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5400000">
            <a:off x="6642114" y="5999180"/>
            <a:ext cx="431010" cy="794"/>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6000760" y="6000768"/>
            <a:ext cx="1214446" cy="714356"/>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&gt; 1</a:t>
            </a:r>
          </a:p>
          <a:p>
            <a:pPr algn="ctr"/>
            <a:r>
              <a:rPr lang="en-US" b="1" dirty="0" smtClean="0">
                <a:solidFill>
                  <a:schemeClr val="bg1"/>
                </a:solidFill>
                <a:latin typeface="Times New Roman" pitchFamily="18" charset="0"/>
                <a:cs typeface="Times New Roman" pitchFamily="18" charset="0"/>
              </a:rPr>
              <a:t> LCX</a:t>
            </a:r>
            <a:endParaRPr lang="en-IN" b="1" dirty="0">
              <a:solidFill>
                <a:schemeClr val="bg1"/>
              </a:solidFill>
              <a:latin typeface="Times New Roman" pitchFamily="18" charset="0"/>
              <a:cs typeface="Times New Roman" pitchFamily="18" charset="0"/>
            </a:endParaRPr>
          </a:p>
        </p:txBody>
      </p:sp>
      <p:sp>
        <p:nvSpPr>
          <p:cNvPr id="123" name="Rectangle 122"/>
          <p:cNvSpPr/>
          <p:nvPr/>
        </p:nvSpPr>
        <p:spPr>
          <a:xfrm>
            <a:off x="7786710" y="6000768"/>
            <a:ext cx="1071570" cy="714356"/>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&lt; 1</a:t>
            </a:r>
          </a:p>
          <a:p>
            <a:pPr algn="ctr"/>
            <a:r>
              <a:rPr lang="en-US" b="1" dirty="0" smtClean="0">
                <a:solidFill>
                  <a:schemeClr val="bg1"/>
                </a:solidFill>
                <a:latin typeface="Times New Roman" pitchFamily="18" charset="0"/>
                <a:cs typeface="Times New Roman" pitchFamily="18" charset="0"/>
              </a:rPr>
              <a:t> RCA</a:t>
            </a:r>
            <a:endParaRPr lang="en-IN" b="1" dirty="0">
              <a:solidFill>
                <a:schemeClr val="bg1"/>
              </a:solidFill>
              <a:latin typeface="Times New Roman" pitchFamily="18" charset="0"/>
              <a:cs typeface="Times New Roman" pitchFamily="18" charset="0"/>
            </a:endParaRPr>
          </a:p>
        </p:txBody>
      </p:sp>
      <p:sp>
        <p:nvSpPr>
          <p:cNvPr id="124" name="Rectangle 123"/>
          <p:cNvSpPr/>
          <p:nvPr/>
        </p:nvSpPr>
        <p:spPr>
          <a:xfrm>
            <a:off x="0" y="5715016"/>
            <a:ext cx="5857884" cy="1200329"/>
          </a:xfrm>
          <a:prstGeom prst="rect">
            <a:avLst/>
          </a:prstGeom>
        </p:spPr>
        <p:txBody>
          <a:bodyPr wrap="square">
            <a:spAutoFit/>
          </a:bodyPr>
          <a:lstStyle/>
          <a:p>
            <a:r>
              <a:rPr lang="en-IN" i="1" dirty="0" err="1" smtClean="0">
                <a:latin typeface="Times New Roman" pitchFamily="18" charset="0"/>
                <a:cs typeface="Times New Roman" pitchFamily="18" charset="0"/>
              </a:rPr>
              <a:t>Fiol</a:t>
            </a:r>
            <a:r>
              <a:rPr lang="en-IN" i="1" dirty="0" smtClean="0">
                <a:latin typeface="Times New Roman" pitchFamily="18" charset="0"/>
                <a:cs typeface="Times New Roman" pitchFamily="18" charset="0"/>
              </a:rPr>
              <a:t> M A et al; </a:t>
            </a:r>
          </a:p>
          <a:p>
            <a:r>
              <a:rPr lang="en-IN" i="1" dirty="0" smtClean="0">
                <a:latin typeface="Times New Roman" pitchFamily="18" charset="0"/>
                <a:cs typeface="Times New Roman" pitchFamily="18" charset="0"/>
              </a:rPr>
              <a:t>Value of electrocardiographic algorithm based on “ups and downs” of ST in assessment of a culprit artery in IWMI</a:t>
            </a:r>
          </a:p>
          <a:p>
            <a:r>
              <a:rPr lang="en-IN" i="1" dirty="0" smtClean="0">
                <a:latin typeface="Times New Roman" pitchFamily="18" charset="0"/>
                <a:cs typeface="Times New Roman" pitchFamily="18" charset="0"/>
              </a:rPr>
              <a:t>Am J Cardiol, 2004; 94: 709–714</a:t>
            </a:r>
            <a:endParaRPr lang="en-IN"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OM VS D1 occlusion</a:t>
            </a:r>
            <a:endParaRPr lang="en-IN" b="1" dirty="0">
              <a:latin typeface="Footlight MT Light" pitchFamily="18" charset="0"/>
            </a:endParaRPr>
          </a:p>
        </p:txBody>
      </p:sp>
      <p:sp>
        <p:nvSpPr>
          <p:cNvPr id="4" name="Text Placeholder 3"/>
          <p:cNvSpPr txBox="1">
            <a:spLocks/>
          </p:cNvSpPr>
          <p:nvPr/>
        </p:nvSpPr>
        <p:spPr>
          <a:xfrm>
            <a:off x="503208" y="1289040"/>
            <a:ext cx="3997354" cy="63976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latin typeface="Times New Roman" pitchFamily="18" charset="0"/>
                <a:cs typeface="Times New Roman" pitchFamily="18" charset="0"/>
              </a:rPr>
              <a:t>O</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a:t>
            </a:r>
            <a:endParaRPr kumimoji="0" lang="en-I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Content Placeholder 2"/>
          <p:cNvSpPr txBox="1">
            <a:spLocks/>
          </p:cNvSpPr>
          <p:nvPr/>
        </p:nvSpPr>
        <p:spPr>
          <a:xfrm>
            <a:off x="457200" y="2174875"/>
            <a:ext cx="4040188" cy="3951288"/>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42900" lvl="0" indent="-342900">
              <a:lnSpc>
                <a:spcPct val="150000"/>
              </a:lnSpc>
              <a:spcBef>
                <a:spcPct val="20000"/>
              </a:spcBef>
              <a:buFont typeface="Arial" pitchFamily="34" charset="0"/>
              <a:buChar char="•"/>
              <a:defRPr/>
            </a:pPr>
            <a:r>
              <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Injury vector left, </a:t>
            </a:r>
            <a:r>
              <a:rPr kumimoji="0" lang="en-US" sz="2500" b="0" i="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posterior</a:t>
            </a:r>
            <a:r>
              <a:rPr kumimoji="0" lang="en-US"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2500" dirty="0" smtClean="0">
                <a:solidFill>
                  <a:schemeClr val="tx1"/>
                </a:solidFill>
                <a:latin typeface="Times New Roman" pitchFamily="18" charset="0"/>
                <a:cs typeface="Times New Roman" pitchFamily="18" charset="0"/>
              </a:rPr>
              <a:t>some what upward or downward</a:t>
            </a:r>
            <a:endParaRPr kumimoji="0" lang="en-IN"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STE  I, aVL, and V5−6</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2500" u="sng" dirty="0" smtClean="0">
                <a:solidFill>
                  <a:schemeClr val="tx1"/>
                </a:solidFill>
                <a:latin typeface="Times New Roman" pitchFamily="18" charset="0"/>
                <a:cs typeface="Times New Roman" pitchFamily="18" charset="0"/>
              </a:rPr>
              <a:t>STE may in II and aVF</a:t>
            </a:r>
            <a:endParaRPr kumimoji="0" lang="en-IN" sz="25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5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Slight STD in V1-V3</a:t>
            </a:r>
            <a:endParaRPr kumimoji="0" lang="en-IN" sz="2500" b="0" i="0" u="sng"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Text Placeholder 4"/>
          <p:cNvSpPr txBox="1">
            <a:spLocks/>
          </p:cNvSpPr>
          <p:nvPr/>
        </p:nvSpPr>
        <p:spPr>
          <a:xfrm>
            <a:off x="4643438" y="1285860"/>
            <a:ext cx="4043362" cy="639762"/>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D1</a:t>
            </a:r>
            <a:endParaRPr kumimoji="0" lang="en-I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5"/>
          <p:cNvSpPr txBox="1">
            <a:spLocks/>
          </p:cNvSpPr>
          <p:nvPr/>
        </p:nvSpPr>
        <p:spPr>
          <a:xfrm>
            <a:off x="4645025" y="2174875"/>
            <a:ext cx="4041775" cy="3951288"/>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42900" lvl="0" indent="-342900">
              <a:lnSpc>
                <a:spcPct val="150000"/>
              </a:lnSpc>
              <a:spcBef>
                <a:spcPct val="20000"/>
              </a:spcBef>
              <a:buFont typeface="Arial" pitchFamily="34" charset="0"/>
              <a:buChar char="•"/>
              <a:defRPr/>
            </a:pPr>
            <a:r>
              <a:rPr lang="en-IN" sz="2500" dirty="0" smtClean="0">
                <a:solidFill>
                  <a:schemeClr val="tx1"/>
                </a:solidFill>
                <a:latin typeface="Times New Roman" pitchFamily="18" charset="0"/>
                <a:cs typeface="Times New Roman" pitchFamily="18" charset="0"/>
              </a:rPr>
              <a:t>Injury vector is directed leftward, but upward and somewhat </a:t>
            </a:r>
            <a:r>
              <a:rPr lang="en-IN" sz="2500" i="1" u="sng" dirty="0" smtClean="0">
                <a:solidFill>
                  <a:schemeClr val="tx1"/>
                </a:solidFill>
                <a:latin typeface="Times New Roman" pitchFamily="18" charset="0"/>
                <a:cs typeface="Times New Roman" pitchFamily="18" charset="0"/>
              </a:rPr>
              <a:t>anteriorly</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5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STE I, aVL, and V5−6</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5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STE  in  precordial leads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5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ST-depression II, III, aVF</a:t>
            </a:r>
            <a:endParaRPr kumimoji="0" lang="en-IN" sz="2500" b="0" i="0" u="sng"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a:ln>
            <a:solidFill>
              <a:schemeClr val="accent4">
                <a:lumMod val="60000"/>
                <a:lumOff val="40000"/>
              </a:schemeClr>
            </a:solidFill>
          </a:ln>
        </p:spPr>
        <p:txBody>
          <a:bodyPr/>
          <a:lstStyle/>
          <a:p>
            <a:r>
              <a:rPr lang="en-US" b="1" dirty="0" smtClean="0">
                <a:solidFill>
                  <a:srgbClr val="7030A0"/>
                </a:solidFill>
                <a:effectLst>
                  <a:outerShdw blurRad="38100" dist="38100" dir="2700000" algn="tl">
                    <a:srgbClr val="000000">
                      <a:alpha val="43137"/>
                    </a:srgbClr>
                  </a:outerShdw>
                </a:effectLst>
                <a:latin typeface="Footlight MT Light" pitchFamily="18" charset="0"/>
              </a:rPr>
              <a:t>RVMI</a:t>
            </a:r>
            <a:endParaRPr lang="en-IN" b="1" dirty="0">
              <a:solidFill>
                <a:srgbClr val="7030A0"/>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RV infarction</a:t>
            </a:r>
            <a:endParaRPr lang="en-IN" b="1" dirty="0">
              <a:latin typeface="Footlight MT Light" pitchFamily="18" charset="0"/>
            </a:endParaRPr>
          </a:p>
        </p:txBody>
      </p:sp>
      <p:sp>
        <p:nvSpPr>
          <p:cNvPr id="3" name="Content Placeholder 2"/>
          <p:cNvSpPr>
            <a:spLocks noGrp="1"/>
          </p:cNvSpPr>
          <p:nvPr>
            <p:ph idx="1"/>
          </p:nvPr>
        </p:nvSpPr>
        <p:spPr/>
        <p:txBody>
          <a:bodyPr/>
          <a:lstStyle/>
          <a:p>
            <a:endParaRPr lang="en-IN"/>
          </a:p>
        </p:txBody>
      </p:sp>
      <p:pic>
        <p:nvPicPr>
          <p:cNvPr id="4" name="Picture 3" descr="DSC02886"/>
          <p:cNvPicPr>
            <a:picLocks noChangeAspect="1" noChangeArrowheads="1"/>
          </p:cNvPicPr>
          <p:nvPr/>
        </p:nvPicPr>
        <p:blipFill>
          <a:blip r:embed="rId3" cstate="print">
            <a:lum bright="16000" contrast="18000"/>
          </a:blip>
          <a:srcRect/>
          <a:stretch>
            <a:fillRect/>
          </a:stretch>
        </p:blipFill>
        <p:spPr>
          <a:xfrm>
            <a:off x="1066800" y="1571612"/>
            <a:ext cx="7162800" cy="4724413"/>
          </a:xfrm>
          <a:prstGeom prst="rect">
            <a:avLst/>
          </a:prstGeo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Footlight MT Light" pitchFamily="18" charset="0"/>
              </a:rPr>
              <a:t/>
            </a:r>
            <a:br>
              <a:rPr lang="en-US" b="1" dirty="0" smtClean="0">
                <a:latin typeface="Footlight MT Light" pitchFamily="18" charset="0"/>
              </a:rPr>
            </a:br>
            <a:r>
              <a:rPr lang="en-US" b="1" dirty="0" smtClean="0">
                <a:latin typeface="Footlight MT Light" pitchFamily="18" charset="0"/>
              </a:rPr>
              <a:t>RV infarction</a:t>
            </a:r>
            <a:br>
              <a:rPr lang="en-US" b="1" dirty="0" smtClean="0">
                <a:latin typeface="Footlight MT Light" pitchFamily="18" charset="0"/>
              </a:rPr>
            </a:b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800" dirty="0" smtClean="0">
                <a:latin typeface="Times New Roman" pitchFamily="18" charset="0"/>
                <a:cs typeface="Times New Roman" pitchFamily="18" charset="0"/>
              </a:rPr>
              <a:t>STE &gt;1mm V3R and V4R</a:t>
            </a:r>
          </a:p>
          <a:p>
            <a:pPr>
              <a:lnSpc>
                <a:spcPct val="150000"/>
              </a:lnSpc>
            </a:pPr>
            <a:r>
              <a:rPr lang="en-US" sz="2800" dirty="0" smtClean="0">
                <a:latin typeface="Times New Roman" pitchFamily="18" charset="0"/>
                <a:cs typeface="Times New Roman" pitchFamily="18" charset="0"/>
              </a:rPr>
              <a:t>STE V1 &gt; V2</a:t>
            </a:r>
          </a:p>
          <a:p>
            <a:pPr>
              <a:lnSpc>
                <a:spcPct val="150000"/>
              </a:lnSpc>
            </a:pPr>
            <a:r>
              <a:rPr lang="en-US" sz="2800" dirty="0" smtClean="0">
                <a:latin typeface="Times New Roman" pitchFamily="18" charset="0"/>
                <a:cs typeface="Times New Roman" pitchFamily="18" charset="0"/>
              </a:rPr>
              <a:t>High degree AV block</a:t>
            </a:r>
          </a:p>
          <a:p>
            <a:pPr>
              <a:lnSpc>
                <a:spcPct val="150000"/>
              </a:lnSpc>
            </a:pPr>
            <a:r>
              <a:rPr lang="en-US" sz="2800" dirty="0" smtClean="0">
                <a:latin typeface="Times New Roman" pitchFamily="18" charset="0"/>
                <a:cs typeface="Times New Roman" pitchFamily="18" charset="0"/>
              </a:rPr>
              <a:t>Sometimes STE in V1 with STD in V2 (Discordant relationship)</a:t>
            </a:r>
            <a:endParaRPr lang="en-IN" sz="28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1285852" y="1571612"/>
            <a:ext cx="6572296" cy="47149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642918"/>
            <a:ext cx="8229600" cy="4525963"/>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STD in V3</a:t>
            </a:r>
          </a:p>
          <a:p>
            <a:pPr>
              <a:buNone/>
            </a:pPr>
            <a:r>
              <a:rPr lang="en-US" dirty="0" smtClean="0">
                <a:latin typeface="Times New Roman" pitchFamily="18" charset="0"/>
                <a:cs typeface="Times New Roman" pitchFamily="18" charset="0"/>
              </a:rPr>
              <a:t> STE in III</a:t>
            </a:r>
            <a:endParaRPr lang="en-IN" dirty="0">
              <a:latin typeface="Times New Roman" pitchFamily="18" charset="0"/>
              <a:cs typeface="Times New Roman" pitchFamily="18" charset="0"/>
            </a:endParaRPr>
          </a:p>
        </p:txBody>
      </p:sp>
      <p:cxnSp>
        <p:nvCxnSpPr>
          <p:cNvPr id="5" name="Straight Connector 4"/>
          <p:cNvCxnSpPr/>
          <p:nvPr/>
        </p:nvCxnSpPr>
        <p:spPr>
          <a:xfrm>
            <a:off x="785786" y="2970196"/>
            <a:ext cx="1571636"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a:off x="2743216" y="900082"/>
            <a:ext cx="1714512" cy="1285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Times New Roman" pitchFamily="18" charset="0"/>
                <a:cs typeface="Times New Roman" pitchFamily="18" charset="0"/>
              </a:rPr>
              <a:t>Less than 0.5</a:t>
            </a:r>
            <a:endParaRPr lang="en-IN" sz="2200" b="1" dirty="0">
              <a:solidFill>
                <a:schemeClr val="tx1"/>
              </a:solidFill>
              <a:latin typeface="Times New Roman" pitchFamily="18" charset="0"/>
              <a:cs typeface="Times New Roman" pitchFamily="18" charset="0"/>
            </a:endParaRPr>
          </a:p>
        </p:txBody>
      </p:sp>
      <p:sp>
        <p:nvSpPr>
          <p:cNvPr id="7" name="Oval 6"/>
          <p:cNvSpPr/>
          <p:nvPr/>
        </p:nvSpPr>
        <p:spPr>
          <a:xfrm>
            <a:off x="500034" y="1971652"/>
            <a:ext cx="2071702" cy="2000264"/>
          </a:xfrm>
          <a:prstGeom prst="ellipse">
            <a:avLst/>
          </a:prstGeom>
          <a:solidFill>
            <a:srgbClr val="92D050">
              <a:alpha val="36000"/>
            </a:srgbClr>
          </a:solidFill>
          <a:ln w="317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itchFamily="18" charset="0"/>
              <a:cs typeface="Times New Roman" pitchFamily="18" charset="0"/>
            </a:endParaRPr>
          </a:p>
        </p:txBody>
      </p:sp>
      <p:sp>
        <p:nvSpPr>
          <p:cNvPr id="8" name="Right Arrow 7"/>
          <p:cNvSpPr/>
          <p:nvPr/>
        </p:nvSpPr>
        <p:spPr>
          <a:xfrm>
            <a:off x="2743216" y="2257404"/>
            <a:ext cx="1714512" cy="1285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Times New Roman" pitchFamily="18" charset="0"/>
                <a:cs typeface="Times New Roman" pitchFamily="18" charset="0"/>
              </a:rPr>
              <a:t>0.5 to 1.2</a:t>
            </a:r>
            <a:endParaRPr lang="en-IN" sz="2200" b="1" dirty="0">
              <a:solidFill>
                <a:schemeClr val="tx1"/>
              </a:solidFill>
              <a:latin typeface="Times New Roman" pitchFamily="18" charset="0"/>
              <a:cs typeface="Times New Roman" pitchFamily="18" charset="0"/>
            </a:endParaRPr>
          </a:p>
        </p:txBody>
      </p:sp>
      <p:sp>
        <p:nvSpPr>
          <p:cNvPr id="9" name="Right Arrow 8"/>
          <p:cNvSpPr/>
          <p:nvPr/>
        </p:nvSpPr>
        <p:spPr>
          <a:xfrm>
            <a:off x="2743216" y="3614726"/>
            <a:ext cx="1714512" cy="1285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Times New Roman" pitchFamily="18" charset="0"/>
                <a:cs typeface="Times New Roman" pitchFamily="18" charset="0"/>
              </a:rPr>
              <a:t>More than 1.2</a:t>
            </a:r>
            <a:endParaRPr lang="en-IN" sz="2200" b="1" dirty="0">
              <a:solidFill>
                <a:schemeClr val="tx1"/>
              </a:solidFill>
              <a:latin typeface="Times New Roman" pitchFamily="18" charset="0"/>
              <a:cs typeface="Times New Roman" pitchFamily="18" charset="0"/>
            </a:endParaRPr>
          </a:p>
        </p:txBody>
      </p:sp>
      <p:sp>
        <p:nvSpPr>
          <p:cNvPr id="10" name="Rectangle 9"/>
          <p:cNvSpPr/>
          <p:nvPr/>
        </p:nvSpPr>
        <p:spPr>
          <a:xfrm>
            <a:off x="4743480" y="3643314"/>
            <a:ext cx="3352800" cy="1285884"/>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itchFamily="18" charset="0"/>
                <a:cs typeface="Times New Roman" pitchFamily="18" charset="0"/>
              </a:rPr>
              <a:t>LCx artery</a:t>
            </a:r>
          </a:p>
          <a:p>
            <a:pPr algn="ctr"/>
            <a:r>
              <a:rPr lang="en-US" sz="2400" dirty="0" smtClean="0">
                <a:solidFill>
                  <a:schemeClr val="tx1"/>
                </a:solidFill>
                <a:latin typeface="Times New Roman" pitchFamily="18" charset="0"/>
                <a:cs typeface="Times New Roman" pitchFamily="18" charset="0"/>
              </a:rPr>
              <a:t>Sens 84%</a:t>
            </a:r>
          </a:p>
          <a:p>
            <a:pPr algn="ctr"/>
            <a:r>
              <a:rPr lang="en-US" sz="2400" dirty="0" smtClean="0">
                <a:solidFill>
                  <a:schemeClr val="tx1"/>
                </a:solidFill>
                <a:latin typeface="Times New Roman" pitchFamily="18" charset="0"/>
                <a:cs typeface="Times New Roman" pitchFamily="18" charset="0"/>
              </a:rPr>
              <a:t>Spec 95%</a:t>
            </a:r>
            <a:r>
              <a:rPr lang="en-IN"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11" name="Rectangle 10"/>
          <p:cNvSpPr/>
          <p:nvPr/>
        </p:nvSpPr>
        <p:spPr>
          <a:xfrm>
            <a:off x="4743480" y="2285992"/>
            <a:ext cx="3352800" cy="1214446"/>
          </a:xfrm>
          <a:prstGeom prst="rect">
            <a:avLst/>
          </a:prstGeom>
          <a:solidFill>
            <a:schemeClr val="accent3">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itchFamily="18" charset="0"/>
                <a:cs typeface="Times New Roman" pitchFamily="18" charset="0"/>
              </a:rPr>
              <a:t>Distal RCA</a:t>
            </a:r>
          </a:p>
          <a:p>
            <a:pPr algn="ctr"/>
            <a:r>
              <a:rPr lang="en-US" sz="2400" dirty="0" smtClean="0">
                <a:solidFill>
                  <a:schemeClr val="tx1"/>
                </a:solidFill>
                <a:latin typeface="Times New Roman" pitchFamily="18" charset="0"/>
                <a:cs typeface="Times New Roman" pitchFamily="18" charset="0"/>
              </a:rPr>
              <a:t>Sens 84%</a:t>
            </a:r>
          </a:p>
          <a:p>
            <a:pPr algn="ctr"/>
            <a:r>
              <a:rPr lang="en-US" sz="2400" dirty="0" smtClean="0">
                <a:solidFill>
                  <a:schemeClr val="tx1"/>
                </a:solidFill>
                <a:latin typeface="Times New Roman" pitchFamily="18" charset="0"/>
                <a:cs typeface="Times New Roman" pitchFamily="18" charset="0"/>
              </a:rPr>
              <a:t>Spec 93%</a:t>
            </a:r>
          </a:p>
        </p:txBody>
      </p:sp>
      <p:sp>
        <p:nvSpPr>
          <p:cNvPr id="12" name="Rectangle 11"/>
          <p:cNvSpPr/>
          <p:nvPr/>
        </p:nvSpPr>
        <p:spPr>
          <a:xfrm>
            <a:off x="4743480" y="1000108"/>
            <a:ext cx="3352800" cy="1100158"/>
          </a:xfrm>
          <a:prstGeom prst="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itchFamily="18" charset="0"/>
                <a:cs typeface="Times New Roman" pitchFamily="18" charset="0"/>
              </a:rPr>
              <a:t>Proximal RCA</a:t>
            </a:r>
          </a:p>
          <a:p>
            <a:pPr algn="ctr"/>
            <a:r>
              <a:rPr lang="en-US" sz="2400" dirty="0" smtClean="0">
                <a:solidFill>
                  <a:schemeClr val="tx1"/>
                </a:solidFill>
                <a:latin typeface="Times New Roman" pitchFamily="18" charset="0"/>
                <a:cs typeface="Times New Roman" pitchFamily="18" charset="0"/>
              </a:rPr>
              <a:t>Sens 91%</a:t>
            </a:r>
          </a:p>
          <a:p>
            <a:pPr algn="ctr"/>
            <a:r>
              <a:rPr lang="en-US" sz="2400" dirty="0" smtClean="0">
                <a:solidFill>
                  <a:schemeClr val="tx1"/>
                </a:solidFill>
                <a:latin typeface="Times New Roman" pitchFamily="18" charset="0"/>
                <a:cs typeface="Times New Roman" pitchFamily="18" charset="0"/>
              </a:rPr>
              <a:t>Spec 91%</a:t>
            </a:r>
            <a:endParaRPr lang="en-US" sz="2400" dirty="0">
              <a:solidFill>
                <a:schemeClr val="tx1"/>
              </a:solidFill>
              <a:latin typeface="Times New Roman" pitchFamily="18" charset="0"/>
              <a:cs typeface="Times New Roman" pitchFamily="18" charset="0"/>
            </a:endParaRPr>
          </a:p>
        </p:txBody>
      </p:sp>
      <p:sp>
        <p:nvSpPr>
          <p:cNvPr id="13" name="Rectangle 12"/>
          <p:cNvSpPr/>
          <p:nvPr/>
        </p:nvSpPr>
        <p:spPr>
          <a:xfrm>
            <a:off x="0" y="5715016"/>
            <a:ext cx="9144000" cy="1015663"/>
          </a:xfrm>
          <a:prstGeom prst="rect">
            <a:avLst/>
          </a:prstGeom>
          <a:noFill/>
        </p:spPr>
        <p:txBody>
          <a:bodyPr wrap="square">
            <a:spAutoFit/>
          </a:bodyPr>
          <a:lstStyle/>
          <a:p>
            <a:pPr algn="r"/>
            <a:r>
              <a:rPr lang="en-IN" sz="2000" b="1" i="1" dirty="0" err="1" smtClean="0">
                <a:solidFill>
                  <a:srgbClr val="1E30B8"/>
                </a:solidFill>
                <a:latin typeface="Times New Roman" pitchFamily="18" charset="0"/>
                <a:cs typeface="Times New Roman" pitchFamily="18" charset="0"/>
              </a:rPr>
              <a:t>Kosuge</a:t>
            </a:r>
            <a:r>
              <a:rPr lang="en-IN" sz="2000" b="1" i="1" dirty="0" smtClean="0">
                <a:solidFill>
                  <a:srgbClr val="1E30B8"/>
                </a:solidFill>
                <a:latin typeface="Times New Roman" pitchFamily="18" charset="0"/>
                <a:cs typeface="Times New Roman" pitchFamily="18" charset="0"/>
              </a:rPr>
              <a:t> M</a:t>
            </a:r>
            <a:r>
              <a:rPr lang="en-IN" sz="2000" i="1" dirty="0" smtClean="0">
                <a:latin typeface="Times New Roman" pitchFamily="18" charset="0"/>
                <a:cs typeface="Times New Roman" pitchFamily="18" charset="0"/>
              </a:rPr>
              <a:t>, Kimura K, Ishikawa T et al. </a:t>
            </a:r>
          </a:p>
          <a:p>
            <a:pPr algn="r"/>
            <a:r>
              <a:rPr lang="en-IN" sz="2000" i="1" dirty="0" smtClean="0">
                <a:latin typeface="Times New Roman" pitchFamily="18" charset="0"/>
                <a:cs typeface="Times New Roman" pitchFamily="18" charset="0"/>
              </a:rPr>
              <a:t>New electrocardiographic criteria for predicting the culprit artery in </a:t>
            </a:r>
          </a:p>
          <a:p>
            <a:pPr algn="r"/>
            <a:r>
              <a:rPr lang="en-IN" sz="2000" i="1" dirty="0" smtClean="0">
                <a:latin typeface="Times New Roman" pitchFamily="18" charset="0"/>
                <a:cs typeface="Times New Roman" pitchFamily="18" charset="0"/>
              </a:rPr>
              <a:t>inferior wall acute myocardial infarction. Am J Cardiol, 1998; 82: 1318–1322</a:t>
            </a:r>
            <a:endParaRPr lang="en-IN" sz="2000" i="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Footlight MT Light" pitchFamily="18" charset="0"/>
              </a:rPr>
              <a:t>Blood supply of heart</a:t>
            </a:r>
            <a:endParaRPr lang="en-IN" sz="4000"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nSpc>
                <a:spcPct val="150000"/>
              </a:lnSpc>
            </a:pPr>
            <a:r>
              <a:rPr lang="en-US" dirty="0" smtClean="0">
                <a:latin typeface="Times New Roman" pitchFamily="18" charset="0"/>
                <a:cs typeface="Times New Roman" pitchFamily="18" charset="0"/>
              </a:rPr>
              <a:t>LAD </a:t>
            </a:r>
          </a:p>
          <a:p>
            <a:pPr lvl="1">
              <a:lnSpc>
                <a:spcPct val="150000"/>
              </a:lnSpc>
            </a:pPr>
            <a:r>
              <a:rPr lang="en-US" dirty="0" smtClean="0">
                <a:latin typeface="Times New Roman" pitchFamily="18" charset="0"/>
                <a:cs typeface="Times New Roman" pitchFamily="18" charset="0"/>
              </a:rPr>
              <a:t>Supplies the anterior, lateral, anterior two-thirds of septum, and frequently the inferoapical segments of LV, including the proximal part of bundle branches</a:t>
            </a: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RCA</a:t>
            </a:r>
          </a:p>
          <a:p>
            <a:pPr lvl="1">
              <a:lnSpc>
                <a:spcPct val="150000"/>
              </a:lnSpc>
            </a:pPr>
            <a:r>
              <a:rPr lang="en-US" dirty="0" smtClean="0">
                <a:latin typeface="Times New Roman" pitchFamily="18" charset="0"/>
                <a:cs typeface="Times New Roman" pitchFamily="18" charset="0"/>
              </a:rPr>
              <a:t>Perfuses SA node (65%), AV node, </a:t>
            </a:r>
            <a:r>
              <a:rPr lang="en-US" dirty="0" err="1" smtClean="0">
                <a:latin typeface="Times New Roman" pitchFamily="18" charset="0"/>
                <a:cs typeface="Times New Roman" pitchFamily="18" charset="0"/>
              </a:rPr>
              <a:t>postero</a:t>
            </a:r>
            <a:r>
              <a:rPr lang="en-US" dirty="0" smtClean="0">
                <a:latin typeface="Times New Roman" pitchFamily="18" charset="0"/>
                <a:cs typeface="Times New Roman" pitchFamily="18" charset="0"/>
              </a:rPr>
              <a:t>-medial papillary muscle, inferior part of LV, RV, and variably also the posterior and lateral segments</a:t>
            </a:r>
          </a:p>
          <a:p>
            <a:pPr>
              <a:lnSpc>
                <a:spcPct val="150000"/>
              </a:lnSpc>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V4R in acute </a:t>
            </a:r>
            <a:r>
              <a:rPr lang="en-US" b="1" dirty="0" err="1" smtClean="0">
                <a:latin typeface="Footlight MT Light" pitchFamily="18" charset="0"/>
              </a:rPr>
              <a:t>infero</a:t>
            </a:r>
            <a:r>
              <a:rPr lang="en-US" b="1" dirty="0" smtClean="0">
                <a:latin typeface="Footlight MT Light" pitchFamily="18" charset="0"/>
              </a:rPr>
              <a:t> posterior MI</a:t>
            </a:r>
            <a:endParaRPr lang="en-IN" b="1" dirty="0">
              <a:latin typeface="Footlight MT Light" pitchFamily="18" charset="0"/>
            </a:endParaRPr>
          </a:p>
        </p:txBody>
      </p:sp>
      <p:sp>
        <p:nvSpPr>
          <p:cNvPr id="3" name="Content Placeholder 2"/>
          <p:cNvSpPr>
            <a:spLocks noGrp="1"/>
          </p:cNvSpPr>
          <p:nvPr>
            <p:ph idx="1"/>
          </p:nvPr>
        </p:nvSpPr>
        <p:spPr/>
        <p:txBody>
          <a:bodyPr/>
          <a:lstStyle/>
          <a:p>
            <a:endParaRPr lang="en-IN"/>
          </a:p>
        </p:txBody>
      </p:sp>
      <p:pic>
        <p:nvPicPr>
          <p:cNvPr id="4" name="Picture 3" descr="DSC02891"/>
          <p:cNvPicPr>
            <a:picLocks noChangeAspect="1" noChangeArrowheads="1"/>
          </p:cNvPicPr>
          <p:nvPr/>
        </p:nvPicPr>
        <p:blipFill>
          <a:blip r:embed="rId2" cstate="print">
            <a:lum bright="22000" contrast="22000"/>
          </a:blip>
          <a:srcRect/>
          <a:stretch>
            <a:fillRect/>
          </a:stretch>
        </p:blipFill>
        <p:spPr bwMode="auto">
          <a:xfrm>
            <a:off x="357158" y="1643050"/>
            <a:ext cx="8429684" cy="442753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5720" y="285727"/>
            <a:ext cx="8534960" cy="6237087"/>
          </a:xfrm>
          <a:prstGeom prst="rect">
            <a:avLst/>
          </a:prstGeom>
          <a:noFill/>
          <a:ln w="9525">
            <a:noFill/>
            <a:miter lim="800000"/>
            <a:headEnd/>
            <a:tailEnd/>
          </a:ln>
          <a:effectLst/>
        </p:spPr>
      </p:pic>
      <p:sp>
        <p:nvSpPr>
          <p:cNvPr id="6" name="Rectangle 5"/>
          <p:cNvSpPr/>
          <p:nvPr/>
        </p:nvSpPr>
        <p:spPr>
          <a:xfrm>
            <a:off x="285720" y="357166"/>
            <a:ext cx="8572560" cy="6143668"/>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rot="5400000">
            <a:off x="3857223" y="1356901"/>
            <a:ext cx="1000132" cy="794"/>
          </a:xfrm>
          <a:prstGeom prst="line">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571736" y="357166"/>
            <a:ext cx="3571900" cy="1000132"/>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STE III&gt;II</a:t>
            </a:r>
          </a:p>
          <a:p>
            <a:pPr algn="ctr"/>
            <a:r>
              <a:rPr lang="en-US" b="1" dirty="0" smtClean="0">
                <a:solidFill>
                  <a:schemeClr val="bg1"/>
                </a:solidFill>
                <a:latin typeface="Times New Roman" pitchFamily="18" charset="0"/>
                <a:cs typeface="Times New Roman" pitchFamily="18" charset="0"/>
              </a:rPr>
              <a:t>STD in I, aVL or both (&gt;1mm)</a:t>
            </a:r>
            <a:endParaRPr lang="en-IN" b="1" dirty="0">
              <a:solidFill>
                <a:schemeClr val="bg1"/>
              </a:solidFill>
              <a:latin typeface="Times New Roman" pitchFamily="18" charset="0"/>
              <a:cs typeface="Times New Roman" pitchFamily="18" charset="0"/>
            </a:endParaRPr>
          </a:p>
        </p:txBody>
      </p:sp>
      <p:cxnSp>
        <p:nvCxnSpPr>
          <p:cNvPr id="18" name="Elbow Connector 17"/>
          <p:cNvCxnSpPr/>
          <p:nvPr/>
        </p:nvCxnSpPr>
        <p:spPr>
          <a:xfrm>
            <a:off x="4357686" y="1857364"/>
            <a:ext cx="1785950" cy="1588"/>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a:off x="2643174" y="1858952"/>
            <a:ext cx="1714512" cy="1588"/>
          </a:xfrm>
          <a:prstGeom prst="bentConnector3">
            <a:avLst>
              <a:gd name="adj1" fmla="val 50000"/>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2427272" y="2072472"/>
            <a:ext cx="431010" cy="794"/>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27734" y="2071678"/>
            <a:ext cx="430216"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57290" y="2154228"/>
            <a:ext cx="2643206" cy="1489086"/>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RCA</a:t>
            </a:r>
          </a:p>
          <a:p>
            <a:pPr algn="ctr"/>
            <a:r>
              <a:rPr lang="en-IN" b="1" dirty="0" smtClean="0">
                <a:solidFill>
                  <a:schemeClr val="bg1"/>
                </a:solidFill>
                <a:latin typeface="Times New Roman" pitchFamily="18" charset="0"/>
                <a:cs typeface="Times New Roman" pitchFamily="18" charset="0"/>
              </a:rPr>
              <a:t>Sensitivity 90% </a:t>
            </a:r>
          </a:p>
          <a:p>
            <a:pPr algn="ctr"/>
            <a:r>
              <a:rPr lang="en-IN" b="1" dirty="0" smtClean="0">
                <a:solidFill>
                  <a:schemeClr val="bg1"/>
                </a:solidFill>
                <a:latin typeface="Times New Roman" pitchFamily="18" charset="0"/>
                <a:cs typeface="Times New Roman" pitchFamily="18" charset="0"/>
              </a:rPr>
              <a:t>Specificity 71%</a:t>
            </a:r>
          </a:p>
          <a:p>
            <a:pPr algn="ctr"/>
            <a:r>
              <a:rPr lang="en-IN" b="1" dirty="0" smtClean="0">
                <a:solidFill>
                  <a:schemeClr val="bg1"/>
                </a:solidFill>
                <a:latin typeface="Times New Roman" pitchFamily="18" charset="0"/>
                <a:cs typeface="Times New Roman" pitchFamily="18" charset="0"/>
              </a:rPr>
              <a:t>PPV 94%</a:t>
            </a:r>
          </a:p>
          <a:p>
            <a:pPr algn="ctr"/>
            <a:r>
              <a:rPr lang="en-IN" b="1" dirty="0" smtClean="0">
                <a:solidFill>
                  <a:schemeClr val="bg1"/>
                </a:solidFill>
                <a:latin typeface="Times New Roman" pitchFamily="18" charset="0"/>
                <a:cs typeface="Times New Roman" pitchFamily="18" charset="0"/>
              </a:rPr>
              <a:t>NPV 70%</a:t>
            </a:r>
            <a:endParaRPr lang="en-IN" b="1" dirty="0">
              <a:solidFill>
                <a:schemeClr val="bg1"/>
              </a:solidFill>
              <a:latin typeface="Times New Roman" pitchFamily="18" charset="0"/>
              <a:cs typeface="Times New Roman" pitchFamily="18" charset="0"/>
            </a:endParaRPr>
          </a:p>
        </p:txBody>
      </p:sp>
      <p:cxnSp>
        <p:nvCxnSpPr>
          <p:cNvPr id="30" name="Straight Arrow Connector 29"/>
          <p:cNvCxnSpPr/>
          <p:nvPr/>
        </p:nvCxnSpPr>
        <p:spPr>
          <a:xfrm rot="5400000">
            <a:off x="5893603" y="2420873"/>
            <a:ext cx="500066"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6750859" y="2921734"/>
            <a:ext cx="500068" cy="1"/>
          </a:xfrm>
          <a:prstGeom prst="line">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29420" y="4180652"/>
            <a:ext cx="1357322" cy="1588"/>
          </a:xfrm>
          <a:prstGeom prst="line">
            <a:avLst/>
          </a:prstGeom>
          <a:ln w="158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57752" y="2171634"/>
            <a:ext cx="3429024" cy="1071570"/>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latin typeface="Times New Roman" pitchFamily="18" charset="0"/>
                <a:cs typeface="Times New Roman" pitchFamily="18" charset="0"/>
              </a:rPr>
              <a:t>STE I, aVL, V5 and V6</a:t>
            </a:r>
          </a:p>
          <a:p>
            <a:pPr algn="ctr"/>
            <a:endParaRPr lang="en-IN" b="1" dirty="0" smtClean="0">
              <a:solidFill>
                <a:schemeClr val="bg1"/>
              </a:solidFill>
              <a:latin typeface="Times New Roman" pitchFamily="18" charset="0"/>
              <a:cs typeface="Times New Roman" pitchFamily="18" charset="0"/>
            </a:endParaRPr>
          </a:p>
          <a:p>
            <a:pPr algn="ctr"/>
            <a:r>
              <a:rPr lang="en-IN" b="1" dirty="0" smtClean="0">
                <a:solidFill>
                  <a:schemeClr val="bg1"/>
                </a:solidFill>
                <a:latin typeface="Times New Roman" pitchFamily="18" charset="0"/>
                <a:cs typeface="Times New Roman" pitchFamily="18" charset="0"/>
              </a:rPr>
              <a:t>STD in V1,V2,V3</a:t>
            </a:r>
            <a:endParaRPr lang="en-IN" b="1" dirty="0">
              <a:solidFill>
                <a:schemeClr val="bg1"/>
              </a:solidFill>
              <a:latin typeface="Times New Roman" pitchFamily="18" charset="0"/>
              <a:cs typeface="Times New Roman" pitchFamily="18" charset="0"/>
            </a:endParaRPr>
          </a:p>
        </p:txBody>
      </p:sp>
      <p:sp>
        <p:nvSpPr>
          <p:cNvPr id="51" name="Rectangle 50"/>
          <p:cNvSpPr/>
          <p:nvPr/>
        </p:nvSpPr>
        <p:spPr>
          <a:xfrm>
            <a:off x="5429224" y="3742476"/>
            <a:ext cx="2500362" cy="1358116"/>
          </a:xfrm>
          <a:prstGeom prst="rect">
            <a:avLst/>
          </a:prstGeom>
          <a:solidFill>
            <a:srgbClr val="002060"/>
          </a:solidFill>
          <a:ln w="158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bg1"/>
                </a:solidFill>
                <a:latin typeface="Times New Roman" pitchFamily="18" charset="0"/>
                <a:cs typeface="Times New Roman" pitchFamily="18" charset="0"/>
              </a:rPr>
              <a:t>LCX</a:t>
            </a:r>
          </a:p>
          <a:p>
            <a:pPr algn="ctr"/>
            <a:r>
              <a:rPr lang="en-IN" sz="1600" b="1" dirty="0" smtClean="0">
                <a:solidFill>
                  <a:schemeClr val="bg1"/>
                </a:solidFill>
                <a:latin typeface="Times New Roman" pitchFamily="18" charset="0"/>
                <a:cs typeface="Times New Roman" pitchFamily="18" charset="0"/>
              </a:rPr>
              <a:t>Sensitivity 83% </a:t>
            </a:r>
          </a:p>
          <a:p>
            <a:pPr algn="ctr"/>
            <a:r>
              <a:rPr lang="en-IN" sz="1600" b="1" dirty="0" smtClean="0">
                <a:solidFill>
                  <a:schemeClr val="bg1"/>
                </a:solidFill>
                <a:latin typeface="Times New Roman" pitchFamily="18" charset="0"/>
                <a:cs typeface="Times New Roman" pitchFamily="18" charset="0"/>
              </a:rPr>
              <a:t>Specificity 96%</a:t>
            </a:r>
          </a:p>
          <a:p>
            <a:pPr algn="ctr"/>
            <a:r>
              <a:rPr lang="en-IN" sz="1600" b="1" dirty="0" smtClean="0">
                <a:solidFill>
                  <a:schemeClr val="bg1"/>
                </a:solidFill>
                <a:latin typeface="Times New Roman" pitchFamily="18" charset="0"/>
                <a:cs typeface="Times New Roman" pitchFamily="18" charset="0"/>
              </a:rPr>
              <a:t>PPV 91%</a:t>
            </a:r>
          </a:p>
          <a:p>
            <a:pPr algn="ctr"/>
            <a:r>
              <a:rPr lang="en-IN" sz="1600" b="1" dirty="0" smtClean="0">
                <a:solidFill>
                  <a:schemeClr val="bg1"/>
                </a:solidFill>
                <a:latin typeface="Times New Roman" pitchFamily="18" charset="0"/>
                <a:cs typeface="Times New Roman" pitchFamily="18" charset="0"/>
              </a:rPr>
              <a:t>NPV 93%</a:t>
            </a:r>
            <a:endParaRPr lang="en-IN" sz="1600" b="1" dirty="0">
              <a:solidFill>
                <a:schemeClr val="bg1"/>
              </a:solidFill>
              <a:latin typeface="Times New Roman" pitchFamily="18" charset="0"/>
              <a:cs typeface="Times New Roman" pitchFamily="18" charset="0"/>
            </a:endParaRPr>
          </a:p>
        </p:txBody>
      </p:sp>
      <p:sp>
        <p:nvSpPr>
          <p:cNvPr id="28" name="Rectangle 27"/>
          <p:cNvSpPr/>
          <p:nvPr/>
        </p:nvSpPr>
        <p:spPr>
          <a:xfrm>
            <a:off x="928662" y="4143380"/>
            <a:ext cx="3929058" cy="369332"/>
          </a:xfrm>
          <a:prstGeom prst="rect">
            <a:avLst/>
          </a:prstGeom>
          <a:solidFill>
            <a:srgbClr val="002060"/>
          </a:solidFill>
          <a:ln>
            <a:solidFill>
              <a:schemeClr val="tx1"/>
            </a:solidFill>
          </a:ln>
        </p:spPr>
        <p:txBody>
          <a:bodyPr wrap="square">
            <a:spAutoFit/>
          </a:bodyPr>
          <a:lstStyle/>
          <a:p>
            <a:pPr algn="ctr"/>
            <a:r>
              <a:rPr lang="en-IN" dirty="0" smtClean="0">
                <a:solidFill>
                  <a:schemeClr val="bg1"/>
                </a:solidFill>
                <a:latin typeface="Times New Roman" pitchFamily="18" charset="0"/>
                <a:cs typeface="Times New Roman" pitchFamily="18" charset="0"/>
              </a:rPr>
              <a:t>In addition, STE in V1, V4R, or both</a:t>
            </a:r>
            <a:endParaRPr lang="en-IN" dirty="0">
              <a:solidFill>
                <a:schemeClr val="bg1"/>
              </a:solidFill>
              <a:latin typeface="Times New Roman" pitchFamily="18" charset="0"/>
              <a:cs typeface="Times New Roman" pitchFamily="18" charset="0"/>
            </a:endParaRPr>
          </a:p>
        </p:txBody>
      </p:sp>
      <p:sp>
        <p:nvSpPr>
          <p:cNvPr id="29" name="Rectangle 28"/>
          <p:cNvSpPr/>
          <p:nvPr/>
        </p:nvSpPr>
        <p:spPr>
          <a:xfrm>
            <a:off x="785786" y="4952068"/>
            <a:ext cx="4286280" cy="1477328"/>
          </a:xfrm>
          <a:prstGeom prst="rect">
            <a:avLst/>
          </a:prstGeom>
          <a:solidFill>
            <a:srgbClr val="002060"/>
          </a:solidFill>
          <a:ln>
            <a:solidFill>
              <a:schemeClr val="tx1"/>
            </a:solidFill>
          </a:ln>
        </p:spPr>
        <p:txBody>
          <a:bodyPr wrap="square">
            <a:spAutoFit/>
          </a:bodyPr>
          <a:lstStyle/>
          <a:p>
            <a:pPr algn="ctr"/>
            <a:r>
              <a:rPr lang="en-IN" dirty="0" smtClean="0">
                <a:solidFill>
                  <a:schemeClr val="bg1"/>
                </a:solidFill>
                <a:latin typeface="Times New Roman" pitchFamily="18" charset="0"/>
                <a:cs typeface="Times New Roman" pitchFamily="18" charset="0"/>
              </a:rPr>
              <a:t>Proximal RCA with RVMI</a:t>
            </a:r>
          </a:p>
          <a:p>
            <a:pPr algn="ctr"/>
            <a:r>
              <a:rPr lang="en-IN" dirty="0" smtClean="0">
                <a:solidFill>
                  <a:schemeClr val="bg1"/>
                </a:solidFill>
                <a:latin typeface="Times New Roman" pitchFamily="18" charset="0"/>
                <a:cs typeface="Times New Roman" pitchFamily="18" charset="0"/>
              </a:rPr>
              <a:t>Sensitivity 79% </a:t>
            </a:r>
          </a:p>
          <a:p>
            <a:pPr algn="ctr"/>
            <a:r>
              <a:rPr lang="en-IN" dirty="0" smtClean="0">
                <a:solidFill>
                  <a:schemeClr val="bg1"/>
                </a:solidFill>
                <a:latin typeface="Times New Roman" pitchFamily="18" charset="0"/>
                <a:cs typeface="Times New Roman" pitchFamily="18" charset="0"/>
              </a:rPr>
              <a:t>Specificity 100%</a:t>
            </a:r>
          </a:p>
          <a:p>
            <a:pPr algn="ctr"/>
            <a:r>
              <a:rPr lang="en-IN" dirty="0" smtClean="0">
                <a:solidFill>
                  <a:schemeClr val="bg1"/>
                </a:solidFill>
                <a:latin typeface="Times New Roman" pitchFamily="18" charset="0"/>
                <a:cs typeface="Times New Roman" pitchFamily="18" charset="0"/>
              </a:rPr>
              <a:t>PPV 100%</a:t>
            </a:r>
          </a:p>
          <a:p>
            <a:pPr algn="ctr"/>
            <a:r>
              <a:rPr lang="en-IN" dirty="0" smtClean="0">
                <a:solidFill>
                  <a:schemeClr val="bg1"/>
                </a:solidFill>
                <a:latin typeface="Times New Roman" pitchFamily="18" charset="0"/>
                <a:cs typeface="Times New Roman" pitchFamily="18" charset="0"/>
              </a:rPr>
              <a:t>NPV 88%</a:t>
            </a:r>
            <a:endParaRPr lang="en-IN" dirty="0">
              <a:solidFill>
                <a:schemeClr val="bg1"/>
              </a:solidFill>
              <a:latin typeface="Times New Roman" pitchFamily="18" charset="0"/>
              <a:cs typeface="Times New Roman" pitchFamily="18" charset="0"/>
            </a:endParaRPr>
          </a:p>
        </p:txBody>
      </p:sp>
      <p:cxnSp>
        <p:nvCxnSpPr>
          <p:cNvPr id="31" name="Straight Arrow Connector 30"/>
          <p:cNvCxnSpPr/>
          <p:nvPr/>
        </p:nvCxnSpPr>
        <p:spPr>
          <a:xfrm rot="5400000">
            <a:off x="2392347" y="4679165"/>
            <a:ext cx="500860" cy="794"/>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429654" y="3856834"/>
            <a:ext cx="428628"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430182" y="3456724"/>
            <a:ext cx="428628" cy="1588"/>
          </a:xfrm>
          <a:prstGeom prst="straightConnector1">
            <a:avLst/>
          </a:prstGeom>
          <a:ln w="15875">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Plus 38"/>
          <p:cNvSpPr/>
          <p:nvPr/>
        </p:nvSpPr>
        <p:spPr>
          <a:xfrm>
            <a:off x="3143240" y="1428736"/>
            <a:ext cx="428628" cy="357190"/>
          </a:xfrm>
          <a:prstGeom prst="mathPlus">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Minus 39"/>
          <p:cNvSpPr/>
          <p:nvPr/>
        </p:nvSpPr>
        <p:spPr>
          <a:xfrm>
            <a:off x="5357818" y="1571612"/>
            <a:ext cx="285752" cy="142876"/>
          </a:xfrm>
          <a:prstGeom prst="mathMinus">
            <a:avLst/>
          </a:prstGeom>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4500562" y="6143644"/>
            <a:ext cx="4572000" cy="400110"/>
          </a:xfrm>
          <a:prstGeom prst="rect">
            <a:avLst/>
          </a:prstGeom>
        </p:spPr>
        <p:txBody>
          <a:bodyPr>
            <a:spAutoFit/>
          </a:bodyPr>
          <a:lstStyle/>
          <a:p>
            <a:pPr algn="r"/>
            <a:r>
              <a:rPr lang="da-DK" sz="2000" i="1" dirty="0" smtClean="0">
                <a:latin typeface="Times New Roman" pitchFamily="18" charset="0"/>
                <a:cs typeface="Times New Roman" pitchFamily="18" charset="0"/>
              </a:rPr>
              <a:t>Zimetbaum et Al; NEJM 2003</a:t>
            </a:r>
            <a:endParaRPr lang="en-IN" sz="2000" i="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latin typeface="Footlight MT Light" pitchFamily="18" charset="0"/>
              </a:rPr>
              <a:t>STEMI due to proximal RCA occlusion</a:t>
            </a:r>
            <a:endParaRPr lang="en-IN" b="1" dirty="0">
              <a:latin typeface="Footlight MT Light" pitchFamily="18" charset="0"/>
            </a:endParaRPr>
          </a:p>
        </p:txBody>
      </p:sp>
      <p:sp>
        <p:nvSpPr>
          <p:cNvPr id="3" name="Content Placeholder 2"/>
          <p:cNvSpPr>
            <a:spLocks noGrp="1"/>
          </p:cNvSpPr>
          <p:nvPr>
            <p:ph idx="1"/>
          </p:nvPr>
        </p:nvSpPr>
        <p:spPr>
          <a:xfrm>
            <a:off x="457200" y="1687492"/>
            <a:ext cx="8229600" cy="4525963"/>
          </a:xfrm>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428596" y="1373152"/>
            <a:ext cx="8205267" cy="5270558"/>
          </a:xfrm>
          <a:prstGeom prst="rect">
            <a:avLst/>
          </a:prstGeom>
          <a:noFill/>
          <a:ln w="9525">
            <a:noFill/>
            <a:miter lim="800000"/>
            <a:headEnd/>
            <a:tailEnd/>
          </a:ln>
          <a:effectLst/>
        </p:spPr>
      </p:pic>
      <p:sp>
        <p:nvSpPr>
          <p:cNvPr id="5" name="Rectangle 4"/>
          <p:cNvSpPr/>
          <p:nvPr/>
        </p:nvSpPr>
        <p:spPr>
          <a:xfrm>
            <a:off x="428596" y="1301714"/>
            <a:ext cx="8286808" cy="5143536"/>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5000628" y="1714488"/>
            <a:ext cx="928694" cy="1571636"/>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2976" y="2643182"/>
            <a:ext cx="428628" cy="42862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500" b="1" dirty="0" smtClean="0">
                <a:latin typeface="Footlight MT Light" pitchFamily="18" charset="0"/>
              </a:rPr>
              <a:t>STEMI due to RCA occlusion distal to the RV branches</a:t>
            </a:r>
            <a:endParaRPr lang="en-IN" sz="3500" b="1" dirty="0">
              <a:latin typeface="Footlight MT Light"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571472" y="1357298"/>
            <a:ext cx="8001056" cy="5208445"/>
          </a:xfrm>
          <a:prstGeom prst="rect">
            <a:avLst/>
          </a:prstGeom>
          <a:noFill/>
          <a:ln w="9525">
            <a:noFill/>
            <a:miter lim="800000"/>
            <a:headEnd/>
            <a:tailEnd/>
          </a:ln>
          <a:effectLst/>
        </p:spPr>
      </p:pic>
      <p:sp>
        <p:nvSpPr>
          <p:cNvPr id="5" name="Rectangle 4"/>
          <p:cNvSpPr/>
          <p:nvPr/>
        </p:nvSpPr>
        <p:spPr>
          <a:xfrm>
            <a:off x="428596" y="1301714"/>
            <a:ext cx="8215370" cy="5270558"/>
          </a:xfrm>
          <a:prstGeom prst="rect">
            <a:avLst/>
          </a:prstGeom>
          <a:solidFill>
            <a:schemeClr val="accent2">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357158" y="571480"/>
            <a:ext cx="8358214" cy="5882290"/>
          </a:xfrm>
          <a:prstGeom prst="rect">
            <a:avLst/>
          </a:prstGeom>
          <a:noFill/>
          <a:ln w="9525">
            <a:noFill/>
            <a:miter lim="800000"/>
            <a:headEnd/>
            <a:tailEnd/>
          </a:ln>
          <a:effectLst/>
        </p:spPr>
      </p:pic>
      <p:sp>
        <p:nvSpPr>
          <p:cNvPr id="5" name="Rectangle 4"/>
          <p:cNvSpPr/>
          <p:nvPr/>
        </p:nvSpPr>
        <p:spPr>
          <a:xfrm>
            <a:off x="571472" y="3000372"/>
            <a:ext cx="7858180" cy="1285884"/>
          </a:xfrm>
          <a:prstGeom prst="rect">
            <a:avLst/>
          </a:prstGeom>
          <a:solidFill>
            <a:schemeClr val="accent2">
              <a:alpha val="31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latin typeface="Footlight MT Light" pitchFamily="18" charset="0"/>
              </a:rPr>
              <a:t>Very dominant RCA occlusion distal to the RV branches</a:t>
            </a:r>
            <a:endParaRPr lang="en-IN" sz="3600" b="1" dirty="0">
              <a:latin typeface="Footlight MT Light" pitchFamily="18" charset="0"/>
            </a:endParaRPr>
          </a:p>
        </p:txBody>
      </p:sp>
      <p:pic>
        <p:nvPicPr>
          <p:cNvPr id="7170" name="Picture 2"/>
          <p:cNvPicPr>
            <a:picLocks noChangeAspect="1" noChangeArrowheads="1"/>
          </p:cNvPicPr>
          <p:nvPr/>
        </p:nvPicPr>
        <p:blipFill>
          <a:blip r:embed="rId2"/>
          <a:srcRect/>
          <a:stretch>
            <a:fillRect/>
          </a:stretch>
        </p:blipFill>
        <p:spPr bwMode="auto">
          <a:xfrm>
            <a:off x="1785918" y="1462668"/>
            <a:ext cx="5500725" cy="5038166"/>
          </a:xfrm>
          <a:prstGeom prst="rect">
            <a:avLst/>
          </a:prstGeom>
          <a:noFill/>
          <a:ln w="9525">
            <a:noFill/>
            <a:miter lim="800000"/>
            <a:headEnd/>
            <a:tailEnd/>
          </a:ln>
          <a:effectLst/>
        </p:spPr>
      </p:pic>
      <p:sp>
        <p:nvSpPr>
          <p:cNvPr id="6" name="Oval 5"/>
          <p:cNvSpPr/>
          <p:nvPr/>
        </p:nvSpPr>
        <p:spPr>
          <a:xfrm>
            <a:off x="1857356" y="1571612"/>
            <a:ext cx="500066" cy="642942"/>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60329" y="1319213"/>
            <a:ext cx="7494157" cy="5147284"/>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IN" sz="3500" b="1" dirty="0" smtClean="0">
                <a:latin typeface="Footlight MT Light" pitchFamily="18" charset="0"/>
              </a:rPr>
              <a:t>Proximal occlusion of a very dominant LCX</a:t>
            </a:r>
            <a:endParaRPr lang="en-IN" sz="3500" b="1" dirty="0">
              <a:latin typeface="Footlight MT Light" pitchFamily="18" charset="0"/>
            </a:endParaRPr>
          </a:p>
        </p:txBody>
      </p:sp>
      <p:sp>
        <p:nvSpPr>
          <p:cNvPr id="7" name="Oval 6"/>
          <p:cNvSpPr/>
          <p:nvPr/>
        </p:nvSpPr>
        <p:spPr>
          <a:xfrm>
            <a:off x="7072330" y="2428868"/>
            <a:ext cx="500066" cy="64294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29454" y="3571876"/>
            <a:ext cx="500066" cy="64294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par>
                                <p:cTn id="8" presetID="3" presetClass="entr" presetSubtype="10" repeatCount="indefinite"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Isolated RVMI</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400" dirty="0" smtClean="0">
                <a:latin typeface="Times New Roman" pitchFamily="18" charset="0"/>
                <a:cs typeface="Times New Roman" pitchFamily="18" charset="0"/>
              </a:rPr>
              <a:t>Minor changes in inferior leads, but STE prominent in leads V1 and V2 and right precordial leads (V3R and V4R)</a:t>
            </a:r>
          </a:p>
          <a:p>
            <a:pPr>
              <a:lnSpc>
                <a:spcPct val="150000"/>
              </a:lnSpc>
            </a:pP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Due to either a small or collaterally filled RCA or an occlusion of an RV branch only</a:t>
            </a:r>
          </a:p>
          <a:p>
            <a:pPr>
              <a:lnSpc>
                <a:spcPct val="150000"/>
              </a:lnSpc>
            </a:pP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500034" y="571481"/>
            <a:ext cx="8143932" cy="5857916"/>
          </a:xfrm>
          <a:prstGeom prst="rect">
            <a:avLst/>
          </a:prstGeom>
          <a:noFill/>
          <a:ln w="9525">
            <a:noFill/>
            <a:miter lim="800000"/>
            <a:headEnd/>
            <a:tailEnd/>
          </a:ln>
          <a:effectLst/>
        </p:spPr>
      </p:pic>
      <p:sp>
        <p:nvSpPr>
          <p:cNvPr id="5" name="Rectangle 4"/>
          <p:cNvSpPr/>
          <p:nvPr/>
        </p:nvSpPr>
        <p:spPr>
          <a:xfrm>
            <a:off x="4643438" y="928670"/>
            <a:ext cx="4000528" cy="2714644"/>
          </a:xfrm>
          <a:prstGeom prst="rect">
            <a:avLst/>
          </a:prstGeom>
          <a:solidFill>
            <a:schemeClr val="accent2">
              <a:alpha val="31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a:ln>
            <a:solidFill>
              <a:schemeClr val="accent4">
                <a:lumMod val="60000"/>
                <a:lumOff val="40000"/>
              </a:schemeClr>
            </a:solidFill>
          </a:ln>
        </p:spPr>
        <p:txBody>
          <a:bodyPr/>
          <a:lstStyle/>
          <a:p>
            <a:r>
              <a:rPr lang="en-US" b="1" dirty="0" smtClean="0">
                <a:solidFill>
                  <a:srgbClr val="7030A0"/>
                </a:solidFill>
                <a:effectLst>
                  <a:outerShdw blurRad="38100" dist="38100" dir="2700000" algn="tl">
                    <a:srgbClr val="000000">
                      <a:alpha val="43137"/>
                    </a:srgbClr>
                  </a:outerShdw>
                </a:effectLst>
                <a:latin typeface="Footlight MT Light" pitchFamily="18" charset="0"/>
              </a:rPr>
              <a:t>PWMI</a:t>
            </a:r>
            <a:endParaRPr lang="en-IN" b="1" dirty="0">
              <a:solidFill>
                <a:srgbClr val="7030A0"/>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800" dirty="0" smtClean="0">
                <a:latin typeface="Times New Roman" pitchFamily="18" charset="0"/>
                <a:cs typeface="Times New Roman" pitchFamily="18" charset="0"/>
              </a:rPr>
              <a:t>Circumflex branch</a:t>
            </a:r>
          </a:p>
          <a:p>
            <a:pPr lvl="1">
              <a:lnSpc>
                <a:spcPct val="150000"/>
              </a:lnSpc>
            </a:pPr>
            <a:r>
              <a:rPr lang="en-US" sz="2400" dirty="0" smtClean="0">
                <a:latin typeface="Times New Roman" pitchFamily="18" charset="0"/>
                <a:cs typeface="Times New Roman" pitchFamily="18" charset="0"/>
              </a:rPr>
              <a:t>Posterior wall and variably inferior and lateral segments</a:t>
            </a:r>
          </a:p>
          <a:p>
            <a:pPr lvl="1">
              <a:lnSpc>
                <a:spcPct val="150000"/>
              </a:lnSpc>
            </a:pPr>
            <a:endParaRPr lang="en-US" sz="2400" dirty="0" smtClean="0">
              <a:latin typeface="Times New Roman" pitchFamily="18" charset="0"/>
              <a:cs typeface="Times New Roman" pitchFamily="18" charset="0"/>
            </a:endParaRPr>
          </a:p>
          <a:p>
            <a:pPr lvl="1">
              <a:lnSpc>
                <a:spcPct val="150000"/>
              </a:lnSpc>
            </a:pPr>
            <a:r>
              <a:rPr lang="en-US" sz="2400" dirty="0" smtClean="0">
                <a:latin typeface="Times New Roman" pitchFamily="18" charset="0"/>
                <a:cs typeface="Times New Roman" pitchFamily="18" charset="0"/>
              </a:rPr>
              <a:t>Posterior wall involvement </a:t>
            </a:r>
            <a:r>
              <a:rPr lang="en-US" sz="2400" dirty="0" smtClean="0">
                <a:latin typeface="Times New Roman" pitchFamily="18" charset="0"/>
                <a:cs typeface="Times New Roman" pitchFamily="18" charset="0"/>
                <a:sym typeface="Wingdings" pitchFamily="2" charset="2"/>
              </a:rPr>
              <a:t> usually underestimated and under treated</a:t>
            </a:r>
            <a:endParaRPr lang="en-IN" sz="2400"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r>
              <a:rPr lang="en-US" sz="4000" b="1" dirty="0" smtClean="0">
                <a:latin typeface="Footlight MT Light" pitchFamily="18" charset="0"/>
              </a:rPr>
              <a:t>Blood supply of heart (contd..)</a:t>
            </a:r>
            <a:endParaRPr lang="en-IN" sz="4000" b="1" dirty="0">
              <a:latin typeface="Footlight MT Light"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Footlight MT Light" pitchFamily="18" charset="0"/>
              </a:rPr>
              <a:t>Posterior wall involvement</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Autofit/>
          </a:bodyPr>
          <a:lstStyle/>
          <a:p>
            <a:pPr>
              <a:lnSpc>
                <a:spcPct val="160000"/>
              </a:lnSpc>
            </a:pPr>
            <a:r>
              <a:rPr lang="en-IN" sz="2800" dirty="0" smtClean="0">
                <a:latin typeface="Times New Roman" pitchFamily="18" charset="0"/>
                <a:cs typeface="Times New Roman" pitchFamily="18" charset="0"/>
              </a:rPr>
              <a:t>ST depression in the precordial leads </a:t>
            </a:r>
          </a:p>
          <a:p>
            <a:pPr>
              <a:lnSpc>
                <a:spcPct val="160000"/>
              </a:lnSpc>
            </a:pPr>
            <a:r>
              <a:rPr lang="en-US" sz="2800" dirty="0" smtClean="0">
                <a:latin typeface="Times New Roman" pitchFamily="18" charset="0"/>
                <a:cs typeface="Times New Roman" pitchFamily="18" charset="0"/>
              </a:rPr>
              <a:t>May extend from V1 to V6 and indicate larger MI</a:t>
            </a:r>
          </a:p>
          <a:p>
            <a:pPr>
              <a:lnSpc>
                <a:spcPct val="160000"/>
              </a:lnSpc>
            </a:pPr>
            <a:r>
              <a:rPr lang="en-US" sz="2800" dirty="0" smtClean="0">
                <a:latin typeface="Times New Roman" pitchFamily="18" charset="0"/>
                <a:cs typeface="Times New Roman" pitchFamily="18" charset="0"/>
              </a:rPr>
              <a:t>Maximal ST depression in V4 – V6 is seen more in three vessel disease and lower LVEF</a:t>
            </a:r>
          </a:p>
          <a:p>
            <a:pPr>
              <a:lnSpc>
                <a:spcPct val="160000"/>
              </a:lnSpc>
            </a:pPr>
            <a:r>
              <a:rPr lang="en-US" sz="2800" dirty="0" smtClean="0">
                <a:latin typeface="Times New Roman" pitchFamily="18" charset="0"/>
                <a:cs typeface="Times New Roman" pitchFamily="18" charset="0"/>
              </a:rPr>
              <a:t>Can occur both in RCA and </a:t>
            </a:r>
            <a:r>
              <a:rPr lang="en-US" sz="2800" dirty="0" err="1" smtClean="0">
                <a:latin typeface="Times New Roman" pitchFamily="18" charset="0"/>
                <a:cs typeface="Times New Roman" pitchFamily="18" charset="0"/>
              </a:rPr>
              <a:t>Cx</a:t>
            </a:r>
            <a:r>
              <a:rPr lang="en-US" sz="2800" dirty="0" smtClean="0">
                <a:latin typeface="Times New Roman" pitchFamily="18" charset="0"/>
                <a:cs typeface="Times New Roman" pitchFamily="18" charset="0"/>
              </a:rPr>
              <a:t> artery involvement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Posterior wall involvement</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a:lnSpc>
                <a:spcPct val="150000"/>
              </a:lnSpc>
            </a:pPr>
            <a:r>
              <a:rPr lang="en-IN" u="sng" dirty="0" smtClean="0">
                <a:latin typeface="Times New Roman" pitchFamily="18" charset="0"/>
                <a:cs typeface="Times New Roman" pitchFamily="18" charset="0"/>
              </a:rPr>
              <a:t>In case of LCX occlusion </a:t>
            </a:r>
            <a:r>
              <a:rPr lang="en-IN" u="sng" dirty="0" err="1" smtClean="0">
                <a:latin typeface="Times New Roman" pitchFamily="18" charset="0"/>
                <a:cs typeface="Times New Roman" pitchFamily="18" charset="0"/>
              </a:rPr>
              <a:t>posteriorwall</a:t>
            </a:r>
            <a:r>
              <a:rPr lang="en-IN" u="sng" dirty="0" smtClean="0">
                <a:latin typeface="Times New Roman" pitchFamily="18" charset="0"/>
                <a:cs typeface="Times New Roman" pitchFamily="18" charset="0"/>
              </a:rPr>
              <a:t> involvement is almost obligatory</a:t>
            </a:r>
          </a:p>
          <a:p>
            <a:pPr>
              <a:lnSpc>
                <a:spcPct val="150000"/>
              </a:lnSpc>
            </a:pPr>
            <a:endParaRPr lang="en-US" u="sng" dirty="0" smtClean="0">
              <a:latin typeface="Times New Roman" pitchFamily="18" charset="0"/>
              <a:cs typeface="Times New Roman" pitchFamily="18" charset="0"/>
            </a:endParaRPr>
          </a:p>
          <a:p>
            <a:pPr>
              <a:lnSpc>
                <a:spcPct val="150000"/>
              </a:lnSpc>
            </a:pPr>
            <a:r>
              <a:rPr lang="en-IN" u="sng" dirty="0" smtClean="0">
                <a:latin typeface="Times New Roman" pitchFamily="18" charset="0"/>
                <a:cs typeface="Times New Roman" pitchFamily="18" charset="0"/>
              </a:rPr>
              <a:t>Absence of precordial ST depression in inferior wall infarction is therefore strongly suggestive of RCA involvement</a:t>
            </a: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Isolated ST depression V1-V3– LCx occlusion with a true PWMI or nonocclusive myocardial ischemia</a:t>
            </a: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Max ST depression in V2 and V3 is predictive of </a:t>
            </a:r>
            <a:r>
              <a:rPr lang="en-US" dirty="0" err="1" smtClean="0">
                <a:latin typeface="Times New Roman" pitchFamily="18" charset="0"/>
                <a:cs typeface="Times New Roman" pitchFamily="18" charset="0"/>
              </a:rPr>
              <a:t>LCx</a:t>
            </a:r>
            <a:endParaRPr lang="en-US" dirty="0" smtClean="0">
              <a:latin typeface="Times New Roman" pitchFamily="18" charset="0"/>
              <a:cs typeface="Times New Roman" pitchFamily="18" charset="0"/>
            </a:endParaRP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V7 –V9 shows ST elevation even though less amplitude</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True PWMI</a:t>
            </a:r>
            <a:endParaRPr lang="en-IN" b="1" dirty="0">
              <a:latin typeface="Footlight MT Light" pitchFamily="18" charset="0"/>
            </a:endParaRPr>
          </a:p>
        </p:txBody>
      </p:sp>
      <p:sp>
        <p:nvSpPr>
          <p:cNvPr id="4" name="Rectangle 3"/>
          <p:cNvSpPr>
            <a:spLocks noGrp="1" noChangeArrowheads="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800" dirty="0">
                <a:latin typeface="Times New Roman" pitchFamily="18" charset="0"/>
                <a:cs typeface="Times New Roman" pitchFamily="18" charset="0"/>
              </a:rPr>
              <a:t>ST depression in V1, R/S &gt;1, and upright T wave</a:t>
            </a:r>
          </a:p>
        </p:txBody>
      </p:sp>
      <p:sp>
        <p:nvSpPr>
          <p:cNvPr id="5" name="Freeform 5"/>
          <p:cNvSpPr>
            <a:spLocks/>
          </p:cNvSpPr>
          <p:nvPr/>
        </p:nvSpPr>
        <p:spPr bwMode="auto">
          <a:xfrm>
            <a:off x="1071538" y="2719388"/>
            <a:ext cx="3098800" cy="1662112"/>
          </a:xfrm>
          <a:custGeom>
            <a:avLst/>
            <a:gdLst/>
            <a:ahLst/>
            <a:cxnLst>
              <a:cxn ang="0">
                <a:pos x="0" y="472"/>
              </a:cxn>
              <a:cxn ang="0">
                <a:pos x="240" y="464"/>
              </a:cxn>
              <a:cxn ang="0">
                <a:pos x="296" y="424"/>
              </a:cxn>
              <a:cxn ang="0">
                <a:pos x="344" y="392"/>
              </a:cxn>
              <a:cxn ang="0">
                <a:pos x="424" y="408"/>
              </a:cxn>
              <a:cxn ang="0">
                <a:pos x="464" y="448"/>
              </a:cxn>
              <a:cxn ang="0">
                <a:pos x="568" y="440"/>
              </a:cxn>
              <a:cxn ang="0">
                <a:pos x="608" y="360"/>
              </a:cxn>
              <a:cxn ang="0">
                <a:pos x="640" y="312"/>
              </a:cxn>
              <a:cxn ang="0">
                <a:pos x="672" y="96"/>
              </a:cxn>
              <a:cxn ang="0">
                <a:pos x="696" y="0"/>
              </a:cxn>
              <a:cxn ang="0">
                <a:pos x="704" y="528"/>
              </a:cxn>
              <a:cxn ang="0">
                <a:pos x="720" y="624"/>
              </a:cxn>
              <a:cxn ang="0">
                <a:pos x="952" y="536"/>
              </a:cxn>
              <a:cxn ang="0">
                <a:pos x="1024" y="392"/>
              </a:cxn>
              <a:cxn ang="0">
                <a:pos x="1056" y="264"/>
              </a:cxn>
              <a:cxn ang="0">
                <a:pos x="1072" y="192"/>
              </a:cxn>
              <a:cxn ang="0">
                <a:pos x="1096" y="184"/>
              </a:cxn>
              <a:cxn ang="0">
                <a:pos x="1152" y="200"/>
              </a:cxn>
              <a:cxn ang="0">
                <a:pos x="1176" y="248"/>
              </a:cxn>
              <a:cxn ang="0">
                <a:pos x="1216" y="320"/>
              </a:cxn>
              <a:cxn ang="0">
                <a:pos x="1240" y="400"/>
              </a:cxn>
              <a:cxn ang="0">
                <a:pos x="1600" y="416"/>
              </a:cxn>
            </a:cxnLst>
            <a:rect l="0" t="0" r="r" b="b"/>
            <a:pathLst>
              <a:path w="1600" h="624">
                <a:moveTo>
                  <a:pt x="0" y="472"/>
                </a:moveTo>
                <a:cubicBezTo>
                  <a:pt x="80" y="469"/>
                  <a:pt x="160" y="469"/>
                  <a:pt x="240" y="464"/>
                </a:cubicBezTo>
                <a:cubicBezTo>
                  <a:pt x="311" y="460"/>
                  <a:pt x="257" y="463"/>
                  <a:pt x="296" y="424"/>
                </a:cubicBezTo>
                <a:cubicBezTo>
                  <a:pt x="310" y="410"/>
                  <a:pt x="344" y="392"/>
                  <a:pt x="344" y="392"/>
                </a:cubicBezTo>
                <a:cubicBezTo>
                  <a:pt x="371" y="396"/>
                  <a:pt x="403" y="391"/>
                  <a:pt x="424" y="408"/>
                </a:cubicBezTo>
                <a:cubicBezTo>
                  <a:pt x="490" y="463"/>
                  <a:pt x="396" y="425"/>
                  <a:pt x="464" y="448"/>
                </a:cubicBezTo>
                <a:cubicBezTo>
                  <a:pt x="499" y="445"/>
                  <a:pt x="534" y="449"/>
                  <a:pt x="568" y="440"/>
                </a:cubicBezTo>
                <a:cubicBezTo>
                  <a:pt x="583" y="436"/>
                  <a:pt x="602" y="371"/>
                  <a:pt x="608" y="360"/>
                </a:cubicBezTo>
                <a:cubicBezTo>
                  <a:pt x="618" y="344"/>
                  <a:pt x="640" y="312"/>
                  <a:pt x="640" y="312"/>
                </a:cubicBezTo>
                <a:cubicBezTo>
                  <a:pt x="654" y="242"/>
                  <a:pt x="655" y="163"/>
                  <a:pt x="672" y="96"/>
                </a:cubicBezTo>
                <a:cubicBezTo>
                  <a:pt x="680" y="64"/>
                  <a:pt x="696" y="0"/>
                  <a:pt x="696" y="0"/>
                </a:cubicBezTo>
                <a:cubicBezTo>
                  <a:pt x="699" y="176"/>
                  <a:pt x="697" y="352"/>
                  <a:pt x="704" y="528"/>
                </a:cubicBezTo>
                <a:cubicBezTo>
                  <a:pt x="705" y="560"/>
                  <a:pt x="720" y="624"/>
                  <a:pt x="720" y="624"/>
                </a:cubicBezTo>
                <a:cubicBezTo>
                  <a:pt x="742" y="494"/>
                  <a:pt x="787" y="543"/>
                  <a:pt x="952" y="536"/>
                </a:cubicBezTo>
                <a:cubicBezTo>
                  <a:pt x="992" y="496"/>
                  <a:pt x="993" y="439"/>
                  <a:pt x="1024" y="392"/>
                </a:cubicBezTo>
                <a:cubicBezTo>
                  <a:pt x="1035" y="348"/>
                  <a:pt x="1048" y="308"/>
                  <a:pt x="1056" y="264"/>
                </a:cubicBezTo>
                <a:cubicBezTo>
                  <a:pt x="1060" y="240"/>
                  <a:pt x="1057" y="211"/>
                  <a:pt x="1072" y="192"/>
                </a:cubicBezTo>
                <a:cubicBezTo>
                  <a:pt x="1077" y="185"/>
                  <a:pt x="1088" y="187"/>
                  <a:pt x="1096" y="184"/>
                </a:cubicBezTo>
                <a:cubicBezTo>
                  <a:pt x="1098" y="185"/>
                  <a:pt x="1147" y="196"/>
                  <a:pt x="1152" y="200"/>
                </a:cubicBezTo>
                <a:cubicBezTo>
                  <a:pt x="1171" y="215"/>
                  <a:pt x="1166" y="229"/>
                  <a:pt x="1176" y="248"/>
                </a:cubicBezTo>
                <a:cubicBezTo>
                  <a:pt x="1188" y="272"/>
                  <a:pt x="1201" y="297"/>
                  <a:pt x="1216" y="320"/>
                </a:cubicBezTo>
                <a:cubicBezTo>
                  <a:pt x="1219" y="331"/>
                  <a:pt x="1235" y="398"/>
                  <a:pt x="1240" y="400"/>
                </a:cubicBezTo>
                <a:cubicBezTo>
                  <a:pt x="1364" y="441"/>
                  <a:pt x="1428" y="416"/>
                  <a:pt x="1600" y="416"/>
                </a:cubicBezTo>
              </a:path>
            </a:pathLst>
          </a:custGeom>
          <a:noFill/>
          <a:ln w="50800">
            <a:solidFill>
              <a:srgbClr val="0070C0"/>
            </a:solidFill>
            <a:round/>
            <a:headEnd/>
            <a:tailEnd/>
          </a:ln>
          <a:effectLst/>
        </p:spPr>
        <p:txBody>
          <a:bodyPr/>
          <a:lstStyle/>
          <a:p>
            <a:endParaRPr lang="en-IN" dirty="0">
              <a:solidFill>
                <a:srgbClr val="0070C0"/>
              </a:solidFill>
            </a:endParaRPr>
          </a:p>
        </p:txBody>
      </p:sp>
      <p:sp>
        <p:nvSpPr>
          <p:cNvPr id="6" name="Freeform 7"/>
          <p:cNvSpPr>
            <a:spLocks/>
          </p:cNvSpPr>
          <p:nvPr/>
        </p:nvSpPr>
        <p:spPr bwMode="auto">
          <a:xfrm>
            <a:off x="5503838" y="3048000"/>
            <a:ext cx="2819400" cy="1320800"/>
          </a:xfrm>
          <a:custGeom>
            <a:avLst/>
            <a:gdLst/>
            <a:ahLst/>
            <a:cxnLst>
              <a:cxn ang="0">
                <a:pos x="0" y="176"/>
              </a:cxn>
              <a:cxn ang="0">
                <a:pos x="224" y="200"/>
              </a:cxn>
              <a:cxn ang="0">
                <a:pos x="312" y="232"/>
              </a:cxn>
              <a:cxn ang="0">
                <a:pos x="368" y="320"/>
              </a:cxn>
              <a:cxn ang="0">
                <a:pos x="424" y="240"/>
              </a:cxn>
              <a:cxn ang="0">
                <a:pos x="520" y="208"/>
              </a:cxn>
              <a:cxn ang="0">
                <a:pos x="600" y="264"/>
              </a:cxn>
              <a:cxn ang="0">
                <a:pos x="624" y="320"/>
              </a:cxn>
              <a:cxn ang="0">
                <a:pos x="656" y="392"/>
              </a:cxn>
              <a:cxn ang="0">
                <a:pos x="680" y="472"/>
              </a:cxn>
              <a:cxn ang="0">
                <a:pos x="688" y="496"/>
              </a:cxn>
              <a:cxn ang="0">
                <a:pos x="696" y="96"/>
              </a:cxn>
              <a:cxn ang="0">
                <a:pos x="728" y="32"/>
              </a:cxn>
              <a:cxn ang="0">
                <a:pos x="904" y="32"/>
              </a:cxn>
              <a:cxn ang="0">
                <a:pos x="1056" y="16"/>
              </a:cxn>
              <a:cxn ang="0">
                <a:pos x="1128" y="96"/>
              </a:cxn>
              <a:cxn ang="0">
                <a:pos x="1136" y="120"/>
              </a:cxn>
              <a:cxn ang="0">
                <a:pos x="1152" y="144"/>
              </a:cxn>
              <a:cxn ang="0">
                <a:pos x="1192" y="200"/>
              </a:cxn>
              <a:cxn ang="0">
                <a:pos x="1248" y="264"/>
              </a:cxn>
              <a:cxn ang="0">
                <a:pos x="1288" y="144"/>
              </a:cxn>
              <a:cxn ang="0">
                <a:pos x="1456" y="176"/>
              </a:cxn>
            </a:cxnLst>
            <a:rect l="0" t="0" r="r" b="b"/>
            <a:pathLst>
              <a:path w="1456" h="496">
                <a:moveTo>
                  <a:pt x="0" y="176"/>
                </a:moveTo>
                <a:cubicBezTo>
                  <a:pt x="81" y="190"/>
                  <a:pt x="133" y="195"/>
                  <a:pt x="224" y="200"/>
                </a:cubicBezTo>
                <a:cubicBezTo>
                  <a:pt x="230" y="202"/>
                  <a:pt x="299" y="211"/>
                  <a:pt x="312" y="232"/>
                </a:cubicBezTo>
                <a:cubicBezTo>
                  <a:pt x="344" y="284"/>
                  <a:pt x="311" y="282"/>
                  <a:pt x="368" y="320"/>
                </a:cubicBezTo>
                <a:cubicBezTo>
                  <a:pt x="410" y="306"/>
                  <a:pt x="410" y="282"/>
                  <a:pt x="424" y="240"/>
                </a:cubicBezTo>
                <a:cubicBezTo>
                  <a:pt x="430" y="221"/>
                  <a:pt x="502" y="212"/>
                  <a:pt x="520" y="208"/>
                </a:cubicBezTo>
                <a:cubicBezTo>
                  <a:pt x="553" y="224"/>
                  <a:pt x="574" y="238"/>
                  <a:pt x="600" y="264"/>
                </a:cubicBezTo>
                <a:cubicBezTo>
                  <a:pt x="621" y="349"/>
                  <a:pt x="592" y="249"/>
                  <a:pt x="624" y="320"/>
                </a:cubicBezTo>
                <a:cubicBezTo>
                  <a:pt x="662" y="406"/>
                  <a:pt x="620" y="338"/>
                  <a:pt x="656" y="392"/>
                </a:cubicBezTo>
                <a:cubicBezTo>
                  <a:pt x="668" y="440"/>
                  <a:pt x="661" y="414"/>
                  <a:pt x="680" y="472"/>
                </a:cubicBezTo>
                <a:cubicBezTo>
                  <a:pt x="683" y="480"/>
                  <a:pt x="688" y="496"/>
                  <a:pt x="688" y="496"/>
                </a:cubicBezTo>
                <a:cubicBezTo>
                  <a:pt x="691" y="363"/>
                  <a:pt x="691" y="229"/>
                  <a:pt x="696" y="96"/>
                </a:cubicBezTo>
                <a:cubicBezTo>
                  <a:pt x="698" y="44"/>
                  <a:pt x="695" y="54"/>
                  <a:pt x="728" y="32"/>
                </a:cubicBezTo>
                <a:cubicBezTo>
                  <a:pt x="789" y="52"/>
                  <a:pt x="841" y="45"/>
                  <a:pt x="904" y="32"/>
                </a:cubicBezTo>
                <a:cubicBezTo>
                  <a:pt x="968" y="0"/>
                  <a:pt x="968" y="9"/>
                  <a:pt x="1056" y="16"/>
                </a:cubicBezTo>
                <a:cubicBezTo>
                  <a:pt x="1090" y="38"/>
                  <a:pt x="1092" y="72"/>
                  <a:pt x="1128" y="96"/>
                </a:cubicBezTo>
                <a:cubicBezTo>
                  <a:pt x="1131" y="104"/>
                  <a:pt x="1132" y="112"/>
                  <a:pt x="1136" y="120"/>
                </a:cubicBezTo>
                <a:cubicBezTo>
                  <a:pt x="1140" y="129"/>
                  <a:pt x="1148" y="135"/>
                  <a:pt x="1152" y="144"/>
                </a:cubicBezTo>
                <a:cubicBezTo>
                  <a:pt x="1178" y="202"/>
                  <a:pt x="1148" y="185"/>
                  <a:pt x="1192" y="200"/>
                </a:cubicBezTo>
                <a:cubicBezTo>
                  <a:pt x="1204" y="237"/>
                  <a:pt x="1212" y="246"/>
                  <a:pt x="1248" y="264"/>
                </a:cubicBezTo>
                <a:cubicBezTo>
                  <a:pt x="1273" y="227"/>
                  <a:pt x="1274" y="186"/>
                  <a:pt x="1288" y="144"/>
                </a:cubicBezTo>
                <a:cubicBezTo>
                  <a:pt x="1350" y="169"/>
                  <a:pt x="1387" y="176"/>
                  <a:pt x="1456" y="176"/>
                </a:cubicBezTo>
              </a:path>
            </a:pathLst>
          </a:custGeom>
          <a:noFill/>
          <a:ln w="50800">
            <a:solidFill>
              <a:srgbClr val="0070C0"/>
            </a:solidFill>
            <a:round/>
            <a:headEnd/>
            <a:tailEnd/>
          </a:ln>
          <a:effectLst/>
        </p:spPr>
        <p:txBody>
          <a:bodyPr/>
          <a:lstStyle/>
          <a:p>
            <a:endParaRPr lang="en-IN"/>
          </a:p>
        </p:txBody>
      </p:sp>
      <p:sp>
        <p:nvSpPr>
          <p:cNvPr id="7" name="Text Box 4"/>
          <p:cNvSpPr txBox="1">
            <a:spLocks noChangeArrowheads="1"/>
          </p:cNvSpPr>
          <p:nvPr/>
        </p:nvSpPr>
        <p:spPr bwMode="auto">
          <a:xfrm>
            <a:off x="2362200" y="4876800"/>
            <a:ext cx="554038" cy="457200"/>
          </a:xfrm>
          <a:prstGeom prst="rect">
            <a:avLst/>
          </a:prstGeom>
          <a:noFill/>
          <a:ln w="9525">
            <a:noFill/>
            <a:miter lim="800000"/>
            <a:headEnd/>
            <a:tailEnd/>
          </a:ln>
          <a:effectLst/>
        </p:spPr>
        <p:txBody>
          <a:bodyPr wrap="none">
            <a:spAutoFit/>
          </a:bodyPr>
          <a:lstStyle/>
          <a:p>
            <a:pPr eaLnBrk="1" hangingPunct="1"/>
            <a:r>
              <a:rPr lang="en-US" sz="2400" b="1" dirty="0">
                <a:latin typeface="Sylfaen" pitchFamily="18" charset="0"/>
              </a:rPr>
              <a:t>V1</a:t>
            </a:r>
          </a:p>
        </p:txBody>
      </p:sp>
      <p:sp>
        <p:nvSpPr>
          <p:cNvPr id="8" name="Text Box 6"/>
          <p:cNvSpPr txBox="1">
            <a:spLocks noChangeArrowheads="1"/>
          </p:cNvSpPr>
          <p:nvPr/>
        </p:nvSpPr>
        <p:spPr bwMode="auto">
          <a:xfrm>
            <a:off x="6858000" y="4953000"/>
            <a:ext cx="554038" cy="457200"/>
          </a:xfrm>
          <a:prstGeom prst="rect">
            <a:avLst/>
          </a:prstGeom>
          <a:noFill/>
          <a:ln w="9525">
            <a:noFill/>
            <a:miter lim="800000"/>
            <a:headEnd/>
            <a:tailEnd/>
          </a:ln>
          <a:effectLst/>
        </p:spPr>
        <p:txBody>
          <a:bodyPr wrap="none">
            <a:spAutoFit/>
          </a:bodyPr>
          <a:lstStyle/>
          <a:p>
            <a:pPr eaLnBrk="1" hangingPunct="1"/>
            <a:r>
              <a:rPr lang="en-US" sz="2400" b="1" dirty="0">
                <a:latin typeface="Sylfaen" pitchFamily="18" charset="0"/>
              </a:rPr>
              <a:t>V9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500"/>
                                        <p:tgtEl>
                                          <p:spTgt spid="6"/>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ou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Autofit/>
          </a:bodyPr>
          <a:lstStyle/>
          <a:p>
            <a:pPr>
              <a:lnSpc>
                <a:spcPct val="150000"/>
              </a:lnSpc>
            </a:pPr>
            <a:r>
              <a:rPr lang="en-US" sz="2400" dirty="0" smtClean="0">
                <a:latin typeface="Times New Roman" pitchFamily="18" charset="0"/>
                <a:cs typeface="Times New Roman" pitchFamily="18" charset="0"/>
              </a:rPr>
              <a:t>Marked down sloping ST depression in I, II, and V4 – V6 and STE in aVR</a:t>
            </a:r>
          </a:p>
          <a:p>
            <a:pPr>
              <a:lnSpc>
                <a:spcPct val="150000"/>
              </a:lnSpc>
            </a:pPr>
            <a:r>
              <a:rPr lang="en-US" sz="2400" dirty="0" smtClean="0">
                <a:latin typeface="Times New Roman" pitchFamily="18" charset="0"/>
                <a:cs typeface="Times New Roman" pitchFamily="18" charset="0"/>
              </a:rPr>
              <a:t>aVR STE occurred more in LMCA than in LAD</a:t>
            </a:r>
          </a:p>
          <a:p>
            <a:pPr>
              <a:lnSpc>
                <a:spcPct val="150000"/>
              </a:lnSpc>
            </a:pPr>
            <a:r>
              <a:rPr lang="en-US" sz="2400" dirty="0" smtClean="0">
                <a:latin typeface="Times New Roman" pitchFamily="18" charset="0"/>
                <a:cs typeface="Times New Roman" pitchFamily="18" charset="0"/>
              </a:rPr>
              <a:t>V1 STE was less in LMCA than LAD</a:t>
            </a:r>
          </a:p>
          <a:p>
            <a:pPr>
              <a:lnSpc>
                <a:spcPct val="150000"/>
              </a:lnSpc>
            </a:pPr>
            <a:r>
              <a:rPr lang="en-US" sz="2400" dirty="0" smtClean="0">
                <a:latin typeface="Times New Roman" pitchFamily="18" charset="0"/>
                <a:cs typeface="Times New Roman" pitchFamily="18" charset="0"/>
              </a:rPr>
              <a:t>High mortality rate in those with higher STE in </a:t>
            </a:r>
            <a:r>
              <a:rPr lang="en-US" sz="2400" dirty="0" err="1" smtClean="0">
                <a:latin typeface="Times New Roman" pitchFamily="18" charset="0"/>
                <a:cs typeface="Times New Roman" pitchFamily="18" charset="0"/>
              </a:rPr>
              <a:t>Avr</a:t>
            </a:r>
            <a:endParaRPr lang="en-US" sz="2400" dirty="0" smtClean="0">
              <a:latin typeface="Times New Roman" pitchFamily="18" charset="0"/>
              <a:cs typeface="Times New Roman" pitchFamily="18" charset="0"/>
            </a:endParaRPr>
          </a:p>
          <a:p>
            <a:pPr algn="r">
              <a:lnSpc>
                <a:spcPct val="150000"/>
              </a:lnSpc>
              <a:buNone/>
            </a:pPr>
            <a:r>
              <a:rPr lang="en-IN" sz="2400" dirty="0" smtClean="0">
                <a:latin typeface="Times New Roman" pitchFamily="18" charset="0"/>
                <a:cs typeface="Times New Roman" pitchFamily="18" charset="0"/>
              </a:rPr>
              <a:t>                                                                                                        </a:t>
            </a:r>
            <a:r>
              <a:rPr lang="en-IN" sz="1800" i="1" dirty="0" err="1" smtClean="0">
                <a:latin typeface="Times New Roman" pitchFamily="18" charset="0"/>
                <a:cs typeface="Times New Roman" pitchFamily="18" charset="0"/>
              </a:rPr>
              <a:t>Yamaji</a:t>
            </a:r>
            <a:r>
              <a:rPr lang="en-IN" sz="1800" i="1" dirty="0" smtClean="0">
                <a:latin typeface="Times New Roman" pitchFamily="18" charset="0"/>
                <a:cs typeface="Times New Roman" pitchFamily="18" charset="0"/>
              </a:rPr>
              <a:t> H et al J Am Coll Cardiol 2001;38:1348-1354</a:t>
            </a:r>
            <a:endParaRPr lang="en-US" sz="1800" i="1" dirty="0" smtClean="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4" name="Title 1"/>
          <p:cNvSpPr>
            <a:spLocks noGrp="1"/>
          </p:cNvSpPr>
          <p:nvPr>
            <p:ph type="title"/>
          </p:nvPr>
        </p:nvSpPr>
        <p:spPr/>
        <p:txBody>
          <a:bodyPr>
            <a:normAutofit fontScale="90000"/>
          </a:bodyPr>
          <a:lstStyle/>
          <a:p>
            <a:r>
              <a:rPr lang="en-US" b="1" dirty="0" smtClean="0">
                <a:latin typeface="Footlight MT Light" pitchFamily="18" charset="0"/>
              </a:rPr>
              <a:t>Left main stem occlusion or</a:t>
            </a:r>
            <a:br>
              <a:rPr lang="en-US" b="1" dirty="0" smtClean="0">
                <a:latin typeface="Footlight MT Light" pitchFamily="18" charset="0"/>
              </a:rPr>
            </a:br>
            <a:r>
              <a:rPr lang="en-US" b="1" dirty="0" smtClean="0">
                <a:latin typeface="Footlight MT Light" pitchFamily="18" charset="0"/>
              </a:rPr>
              <a:t> triple vessel disease</a:t>
            </a:r>
            <a:endParaRPr lang="en-IN" b="1" dirty="0">
              <a:latin typeface="Footlight MT Light"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Footlight MT Light" pitchFamily="18" charset="0"/>
              </a:rPr>
              <a:t>Left main stem occlusion or</a:t>
            </a:r>
            <a:br>
              <a:rPr lang="en-US" b="1" dirty="0" smtClean="0">
                <a:latin typeface="Footlight MT Light" pitchFamily="18" charset="0"/>
              </a:rPr>
            </a:br>
            <a:r>
              <a:rPr lang="en-US" b="1" dirty="0" smtClean="0">
                <a:latin typeface="Footlight MT Light" pitchFamily="18" charset="0"/>
              </a:rPr>
              <a:t> triple vessel disease</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nSpc>
                <a:spcPct val="150000"/>
              </a:lnSpc>
            </a:pPr>
            <a:r>
              <a:rPr lang="en-US" dirty="0" smtClean="0">
                <a:latin typeface="Times New Roman" pitchFamily="18" charset="0"/>
                <a:cs typeface="Times New Roman" pitchFamily="18" charset="0"/>
              </a:rPr>
              <a:t>Acute LMCA occlusion rare but causes serious hemodynamic deterioration</a:t>
            </a: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More commonly, subtotal occlusion occurs with collaterals filling from RCA </a:t>
            </a:r>
            <a:r>
              <a:rPr lang="en-US" dirty="0" smtClean="0">
                <a:latin typeface="Times New Roman" pitchFamily="18" charset="0"/>
                <a:cs typeface="Times New Roman" pitchFamily="18" charset="0"/>
                <a:sym typeface="Wingdings" pitchFamily="2" charset="2"/>
              </a:rPr>
              <a:t> presents as Unstable angina</a:t>
            </a:r>
          </a:p>
          <a:p>
            <a:pPr>
              <a:lnSpc>
                <a:spcPct val="150000"/>
              </a:lnSpc>
            </a:pPr>
            <a:endParaRPr lang="en-US" dirty="0" smtClean="0">
              <a:latin typeface="Times New Roman" pitchFamily="18" charset="0"/>
              <a:cs typeface="Times New Roman" pitchFamily="18" charset="0"/>
              <a:sym typeface="Wingdings" pitchFamily="2" charset="2"/>
            </a:endParaRPr>
          </a:p>
          <a:p>
            <a:pPr>
              <a:lnSpc>
                <a:spcPct val="150000"/>
              </a:lnSpc>
            </a:pPr>
            <a:r>
              <a:rPr lang="en-US" dirty="0" smtClean="0">
                <a:latin typeface="Times New Roman" pitchFamily="18" charset="0"/>
                <a:cs typeface="Times New Roman" pitchFamily="18" charset="0"/>
                <a:sym typeface="Wingdings" pitchFamily="2" charset="2"/>
              </a:rPr>
              <a:t>ECG of subtotal occlusion similar to triple vessel disease</a:t>
            </a:r>
          </a:p>
          <a:p>
            <a:pPr>
              <a:lnSpc>
                <a:spcPct val="150000"/>
              </a:lnSpc>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DSC02894"/>
          <p:cNvPicPr>
            <a:picLocks noChangeAspect="1" noChangeArrowheads="1"/>
          </p:cNvPicPr>
          <p:nvPr/>
        </p:nvPicPr>
        <p:blipFill>
          <a:blip r:embed="rId2" cstate="print"/>
          <a:srcRect/>
          <a:stretch>
            <a:fillRect/>
          </a:stretch>
        </p:blipFill>
        <p:spPr bwMode="auto">
          <a:xfrm>
            <a:off x="428596" y="357190"/>
            <a:ext cx="8279110" cy="6215082"/>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a:ln>
            <a:solidFill>
              <a:schemeClr val="accent4">
                <a:lumMod val="60000"/>
                <a:lumOff val="40000"/>
              </a:schemeClr>
            </a:solidFill>
          </a:ln>
        </p:spPr>
        <p:txBody>
          <a:bodyPr/>
          <a:lstStyle/>
          <a:p>
            <a:r>
              <a:rPr lang="en-US" b="1" dirty="0" smtClean="0">
                <a:solidFill>
                  <a:srgbClr val="7030A0"/>
                </a:solidFill>
                <a:effectLst>
                  <a:outerShdw blurRad="38100" dist="38100" dir="2700000" algn="tl">
                    <a:srgbClr val="000000">
                      <a:alpha val="43137"/>
                    </a:srgbClr>
                  </a:outerShdw>
                </a:effectLst>
                <a:latin typeface="Footlight MT Light" pitchFamily="18" charset="0"/>
              </a:rPr>
              <a:t>Conduction disturbances</a:t>
            </a:r>
            <a:endParaRPr lang="en-IN" b="1" dirty="0">
              <a:solidFill>
                <a:srgbClr val="7030A0"/>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Footlight MT Light" pitchFamily="18" charset="0"/>
              </a:rPr>
              <a:t>AV conduction disturbances</a:t>
            </a:r>
            <a:endParaRPr lang="en-IN" sz="4000"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800" dirty="0" smtClean="0">
                <a:latin typeface="Times New Roman" pitchFamily="18" charset="0"/>
                <a:cs typeface="Times New Roman" pitchFamily="18" charset="0"/>
              </a:rPr>
              <a:t>AV nodal delay and block occurs with proximal RCA involvement, frequently with RVMI</a:t>
            </a:r>
          </a:p>
          <a:p>
            <a:pPr>
              <a:lnSpc>
                <a:spcPct val="150000"/>
              </a:lnSpc>
            </a:pP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Higher in-hospital morbidity &amp; mortality</a:t>
            </a:r>
          </a:p>
          <a:p>
            <a:pPr>
              <a:lnSpc>
                <a:spcPct val="150000"/>
              </a:lnSpc>
            </a:pP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Footlight MT Light" pitchFamily="18" charset="0"/>
              </a:rPr>
              <a:t>Sub AV conduction disturbances</a:t>
            </a:r>
            <a:endParaRPr lang="en-IN" sz="4000"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pPr>
              <a:lnSpc>
                <a:spcPct val="150000"/>
              </a:lnSpc>
            </a:pPr>
            <a:r>
              <a:rPr lang="en-US" sz="2800" dirty="0" smtClean="0">
                <a:latin typeface="Times New Roman" pitchFamily="18" charset="0"/>
                <a:cs typeface="Times New Roman" pitchFamily="18" charset="0"/>
              </a:rPr>
              <a:t>RBBB with or without hemiblock during acute AWMI indicates proximal LAD </a:t>
            </a:r>
          </a:p>
          <a:p>
            <a:pPr>
              <a:lnSpc>
                <a:spcPct val="150000"/>
              </a:lnSpc>
            </a:pP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BBB or CHB indicates poor prognosis</a:t>
            </a:r>
          </a:p>
          <a:p>
            <a:pPr>
              <a:lnSpc>
                <a:spcPct val="150000"/>
              </a:lnSpc>
            </a:pP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LAHB in acute IWMI indicates additional LAD disease</a:t>
            </a:r>
          </a:p>
          <a:p>
            <a:pPr>
              <a:lnSpc>
                <a:spcPct val="150000"/>
              </a:lnSpc>
            </a:pP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Atrial infarction</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Autofit/>
          </a:bodyPr>
          <a:lstStyle/>
          <a:p>
            <a:pPr>
              <a:lnSpc>
                <a:spcPct val="160000"/>
              </a:lnSpc>
            </a:pPr>
            <a:r>
              <a:rPr lang="en-US" sz="2600" dirty="0" smtClean="0">
                <a:latin typeface="Times New Roman" pitchFamily="18" charset="0"/>
                <a:cs typeface="Times New Roman" pitchFamily="18" charset="0"/>
              </a:rPr>
              <a:t>Signs of atrial MI are seen in </a:t>
            </a:r>
            <a:r>
              <a:rPr lang="en-US" sz="2600" dirty="0" err="1" smtClean="0">
                <a:latin typeface="Times New Roman" pitchFamily="18" charset="0"/>
                <a:cs typeface="Times New Roman" pitchFamily="18" charset="0"/>
              </a:rPr>
              <a:t>PTa</a:t>
            </a:r>
            <a:r>
              <a:rPr lang="en-US" sz="2600" dirty="0" smtClean="0">
                <a:latin typeface="Times New Roman" pitchFamily="18" charset="0"/>
                <a:cs typeface="Times New Roman" pitchFamily="18" charset="0"/>
              </a:rPr>
              <a:t> segment</a:t>
            </a:r>
          </a:p>
          <a:p>
            <a:pPr>
              <a:lnSpc>
                <a:spcPct val="160000"/>
              </a:lnSpc>
            </a:pPr>
            <a:r>
              <a:rPr lang="en-US" sz="2600" dirty="0" err="1" smtClean="0">
                <a:latin typeface="Times New Roman" pitchFamily="18" charset="0"/>
                <a:cs typeface="Times New Roman" pitchFamily="18" charset="0"/>
              </a:rPr>
              <a:t>PTa</a:t>
            </a:r>
            <a:r>
              <a:rPr lang="en-US" sz="2600" dirty="0" smtClean="0">
                <a:latin typeface="Times New Roman" pitchFamily="18" charset="0"/>
                <a:cs typeface="Times New Roman" pitchFamily="18" charset="0"/>
              </a:rPr>
              <a:t> segment elevation occurs in I, II, III, V5 or V6 or a depression in precordial leads</a:t>
            </a:r>
          </a:p>
          <a:p>
            <a:pPr>
              <a:lnSpc>
                <a:spcPct val="160000"/>
              </a:lnSpc>
            </a:pPr>
            <a:r>
              <a:rPr lang="en-US" sz="2600" dirty="0" smtClean="0">
                <a:latin typeface="Times New Roman" pitchFamily="18" charset="0"/>
                <a:cs typeface="Times New Roman" pitchFamily="18" charset="0"/>
              </a:rPr>
              <a:t>Occurs in 10 % of inferoposterior MI</a:t>
            </a:r>
          </a:p>
          <a:p>
            <a:pPr>
              <a:lnSpc>
                <a:spcPct val="160000"/>
              </a:lnSpc>
            </a:pPr>
            <a:r>
              <a:rPr lang="en-US" sz="2600" dirty="0" smtClean="0">
                <a:latin typeface="Times New Roman" pitchFamily="18" charset="0"/>
                <a:cs typeface="Times New Roman" pitchFamily="18" charset="0"/>
              </a:rPr>
              <a:t>Isolated occurrence is rare</a:t>
            </a:r>
          </a:p>
          <a:p>
            <a:pPr>
              <a:lnSpc>
                <a:spcPct val="160000"/>
              </a:lnSpc>
            </a:pPr>
            <a:r>
              <a:rPr lang="en-US" sz="2600" dirty="0" smtClean="0">
                <a:latin typeface="Times New Roman" pitchFamily="18" charset="0"/>
                <a:cs typeface="Times New Roman" pitchFamily="18" charset="0"/>
              </a:rPr>
              <a:t>Proximal RCA or </a:t>
            </a:r>
            <a:r>
              <a:rPr lang="en-US" sz="2600" dirty="0" err="1" smtClean="0">
                <a:latin typeface="Times New Roman" pitchFamily="18" charset="0"/>
                <a:cs typeface="Times New Roman" pitchFamily="18" charset="0"/>
              </a:rPr>
              <a:t>Cx</a:t>
            </a:r>
            <a:endParaRPr lang="en-IN"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pPr>
            <a:r>
              <a:rPr lang="en-US" sz="2400" dirty="0" smtClean="0">
                <a:latin typeface="Times New Roman" pitchFamily="18" charset="0"/>
                <a:cs typeface="Times New Roman" pitchFamily="18" charset="0"/>
              </a:rPr>
              <a:t>SA node – RCA in 65% </a:t>
            </a:r>
          </a:p>
          <a:p>
            <a:pPr>
              <a:lnSpc>
                <a:spcPct val="150000"/>
              </a:lnSpc>
            </a:pPr>
            <a:r>
              <a:rPr lang="en-US" sz="2400" dirty="0" smtClean="0">
                <a:latin typeface="Times New Roman" pitchFamily="18" charset="0"/>
                <a:cs typeface="Times New Roman" pitchFamily="18" charset="0"/>
              </a:rPr>
              <a:t>AV node – RCA in 90%</a:t>
            </a:r>
          </a:p>
          <a:p>
            <a:pPr>
              <a:lnSpc>
                <a:spcPct val="150000"/>
              </a:lnSpc>
            </a:pPr>
            <a:r>
              <a:rPr lang="en-US" sz="2400" dirty="0" smtClean="0">
                <a:latin typeface="Times New Roman" pitchFamily="18" charset="0"/>
                <a:cs typeface="Times New Roman" pitchFamily="18" charset="0"/>
              </a:rPr>
              <a:t>Bundle of His – </a:t>
            </a:r>
            <a:r>
              <a:rPr lang="en-US" sz="2400" dirty="0">
                <a:latin typeface="Times New Roman" pitchFamily="18" charset="0"/>
                <a:cs typeface="Times New Roman" pitchFamily="18" charset="0"/>
              </a:rPr>
              <a:t>M</a:t>
            </a:r>
            <a:r>
              <a:rPr lang="en-US" sz="2400" dirty="0" smtClean="0">
                <a:latin typeface="Times New Roman" pitchFamily="18" charset="0"/>
                <a:cs typeface="Times New Roman" pitchFamily="18" charset="0"/>
              </a:rPr>
              <a:t>ainly RCA</a:t>
            </a:r>
          </a:p>
          <a:p>
            <a:pPr>
              <a:lnSpc>
                <a:spcPct val="150000"/>
              </a:lnSpc>
            </a:pPr>
            <a:r>
              <a:rPr lang="en-US" sz="2400" dirty="0" smtClean="0">
                <a:latin typeface="Times New Roman" pitchFamily="18" charset="0"/>
                <a:cs typeface="Times New Roman" pitchFamily="18" charset="0"/>
              </a:rPr>
              <a:t>RBB – LAD</a:t>
            </a:r>
          </a:p>
          <a:p>
            <a:pPr>
              <a:lnSpc>
                <a:spcPct val="150000"/>
              </a:lnSpc>
            </a:pPr>
            <a:r>
              <a:rPr lang="en-US" sz="2400" dirty="0" smtClean="0">
                <a:latin typeface="Times New Roman" pitchFamily="18" charset="0"/>
                <a:cs typeface="Times New Roman" pitchFamily="18" charset="0"/>
              </a:rPr>
              <a:t>LBB – L Ant branch – LAD</a:t>
            </a:r>
          </a:p>
          <a:p>
            <a:pPr>
              <a:lnSpc>
                <a:spcPct val="150000"/>
              </a:lnSpc>
            </a:pPr>
            <a:r>
              <a:rPr lang="en-US" sz="2400" dirty="0" smtClean="0">
                <a:latin typeface="Times New Roman" pitchFamily="18" charset="0"/>
                <a:cs typeface="Times New Roman" pitchFamily="18" charset="0"/>
              </a:rPr>
              <a:t>LBB - L Post branch – LAD &amp; PDA</a:t>
            </a:r>
            <a:endParaRPr lang="en-IN" sz="2400" dirty="0">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r>
              <a:rPr lang="en-US" sz="4000" b="1" dirty="0" smtClean="0">
                <a:latin typeface="Footlight MT Light" pitchFamily="18" charset="0"/>
              </a:rPr>
              <a:t>Blood supply of heart (contd..)</a:t>
            </a:r>
            <a:endParaRPr lang="en-IN" sz="4000" b="1" dirty="0">
              <a:latin typeface="Footlight MT Light"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descr="http://nl.ecgpedia.org/images/thumb/d/de/Pta_changes.svg/300px-Pta_changes.svg.png"/>
          <p:cNvPicPr>
            <a:picLocks noChangeAspect="1" noChangeArrowheads="1"/>
          </p:cNvPicPr>
          <p:nvPr/>
        </p:nvPicPr>
        <p:blipFill>
          <a:blip r:embed="rId2" cstate="print"/>
          <a:srcRect/>
          <a:stretch>
            <a:fillRect/>
          </a:stretch>
        </p:blipFill>
        <p:spPr bwMode="auto">
          <a:xfrm>
            <a:off x="1357290" y="1214422"/>
            <a:ext cx="6413500" cy="4810125"/>
          </a:xfrm>
          <a:prstGeom prst="rect">
            <a:avLst/>
          </a:prstGeom>
          <a:noFill/>
          <a:ln>
            <a:solidFill>
              <a:srgbClr val="0070C0"/>
            </a:solid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Footlight MT Light" pitchFamily="18" charset="0"/>
              </a:rPr>
              <a:t>Acute MI : ECG subsets and correlated infarct related artery and mortality</a:t>
            </a:r>
            <a:endParaRPr lang="en-IN" sz="3500" b="1" dirty="0">
              <a:latin typeface="Footlight MT Light" pitchFamily="18" charset="0"/>
            </a:endParaRPr>
          </a:p>
        </p:txBody>
      </p:sp>
      <p:graphicFrame>
        <p:nvGraphicFramePr>
          <p:cNvPr id="4" name="Content Placeholder 3"/>
          <p:cNvGraphicFramePr>
            <a:graphicFrameLocks noGrp="1"/>
          </p:cNvGraphicFramePr>
          <p:nvPr>
            <p:ph idx="1"/>
          </p:nvPr>
        </p:nvGraphicFramePr>
        <p:xfrm>
          <a:off x="457200" y="1428736"/>
          <a:ext cx="8329644" cy="4905388"/>
        </p:xfrm>
        <a:graphic>
          <a:graphicData uri="http://schemas.openxmlformats.org/drawingml/2006/table">
            <a:tbl>
              <a:tblPr firstRow="1" bandRow="1">
                <a:tableStyleId>{5C22544A-7EE6-4342-B048-85BDC9FD1C3A}</a:tableStyleId>
              </a:tblPr>
              <a:tblGrid>
                <a:gridCol w="2082411"/>
                <a:gridCol w="2082411"/>
                <a:gridCol w="2082411"/>
                <a:gridCol w="2082411"/>
              </a:tblGrid>
              <a:tr h="769147">
                <a:tc>
                  <a:txBody>
                    <a:bodyPr/>
                    <a:lstStyle/>
                    <a:p>
                      <a:pPr algn="ctr"/>
                      <a:r>
                        <a:rPr lang="en-US" dirty="0" smtClean="0">
                          <a:solidFill>
                            <a:schemeClr val="bg1"/>
                          </a:solidFill>
                          <a:latin typeface="Times New Roman" pitchFamily="18" charset="0"/>
                          <a:cs typeface="Times New Roman" pitchFamily="18" charset="0"/>
                        </a:rPr>
                        <a:t>Category</a:t>
                      </a:r>
                      <a:endParaRPr lang="en-IN" dirty="0">
                        <a:solidFill>
                          <a:schemeClr val="bg1"/>
                        </a:solidFill>
                        <a:latin typeface="Times New Roman" pitchFamily="18" charset="0"/>
                        <a:cs typeface="Times New Roman" pitchFamily="18" charset="0"/>
                      </a:endParaRPr>
                    </a:p>
                  </a:txBody>
                  <a:tcPr/>
                </a:tc>
                <a:tc>
                  <a:txBody>
                    <a:bodyPr/>
                    <a:lstStyle/>
                    <a:p>
                      <a:pPr algn="ctr"/>
                      <a:r>
                        <a:rPr lang="en-US" dirty="0" smtClean="0">
                          <a:solidFill>
                            <a:schemeClr val="bg1"/>
                          </a:solidFill>
                          <a:latin typeface="Times New Roman" pitchFamily="18" charset="0"/>
                          <a:cs typeface="Times New Roman" pitchFamily="18" charset="0"/>
                        </a:rPr>
                        <a:t>Anatomy</a:t>
                      </a:r>
                      <a:r>
                        <a:rPr lang="en-US" baseline="0" dirty="0" smtClean="0">
                          <a:solidFill>
                            <a:schemeClr val="bg1"/>
                          </a:solidFill>
                          <a:latin typeface="Times New Roman" pitchFamily="18" charset="0"/>
                          <a:cs typeface="Times New Roman" pitchFamily="18" charset="0"/>
                        </a:rPr>
                        <a:t> of occlusion</a:t>
                      </a:r>
                      <a:endParaRPr lang="en-IN" dirty="0">
                        <a:solidFill>
                          <a:schemeClr val="bg1"/>
                        </a:solidFill>
                        <a:latin typeface="Times New Roman" pitchFamily="18" charset="0"/>
                        <a:cs typeface="Times New Roman" pitchFamily="18" charset="0"/>
                      </a:endParaRPr>
                    </a:p>
                  </a:txBody>
                  <a:tcPr/>
                </a:tc>
                <a:tc>
                  <a:txBody>
                    <a:bodyPr/>
                    <a:lstStyle/>
                    <a:p>
                      <a:pPr algn="ctr"/>
                      <a:r>
                        <a:rPr lang="en-US" dirty="0" smtClean="0">
                          <a:solidFill>
                            <a:schemeClr val="bg1"/>
                          </a:solidFill>
                          <a:latin typeface="Times New Roman" pitchFamily="18" charset="0"/>
                          <a:cs typeface="Times New Roman" pitchFamily="18" charset="0"/>
                        </a:rPr>
                        <a:t>30 Day mortality</a:t>
                      </a:r>
                      <a:endParaRPr lang="en-IN" dirty="0">
                        <a:solidFill>
                          <a:schemeClr val="bg1"/>
                        </a:solidFill>
                        <a:latin typeface="Times New Roman" pitchFamily="18" charset="0"/>
                        <a:cs typeface="Times New Roman" pitchFamily="18" charset="0"/>
                      </a:endParaRPr>
                    </a:p>
                  </a:txBody>
                  <a:tcPr/>
                </a:tc>
                <a:tc>
                  <a:txBody>
                    <a:bodyPr/>
                    <a:lstStyle/>
                    <a:p>
                      <a:pPr algn="ctr"/>
                      <a:r>
                        <a:rPr lang="en-US" dirty="0" smtClean="0">
                          <a:solidFill>
                            <a:schemeClr val="bg1"/>
                          </a:solidFill>
                          <a:latin typeface="Times New Roman" pitchFamily="18" charset="0"/>
                          <a:cs typeface="Times New Roman" pitchFamily="18" charset="0"/>
                        </a:rPr>
                        <a:t>1 Year mortality</a:t>
                      </a:r>
                      <a:endParaRPr lang="en-IN" dirty="0">
                        <a:solidFill>
                          <a:schemeClr val="bg1"/>
                        </a:solidFill>
                        <a:latin typeface="Times New Roman" pitchFamily="18" charset="0"/>
                        <a:cs typeface="Times New Roman" pitchFamily="18" charset="0"/>
                      </a:endParaRPr>
                    </a:p>
                  </a:txBody>
                  <a:tcPr/>
                </a:tc>
              </a:tr>
              <a:tr h="769147">
                <a:tc>
                  <a:txBody>
                    <a:bodyPr/>
                    <a:lstStyle/>
                    <a:p>
                      <a:pPr algn="ctr"/>
                      <a:r>
                        <a:rPr lang="en-US" dirty="0" smtClean="0">
                          <a:solidFill>
                            <a:schemeClr val="tx1"/>
                          </a:solidFill>
                          <a:latin typeface="Times New Roman" pitchFamily="18" charset="0"/>
                          <a:cs typeface="Times New Roman" pitchFamily="18" charset="0"/>
                        </a:rPr>
                        <a:t>Proximal LAD</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Proximal to S1</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19.6</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25.6</a:t>
                      </a:r>
                      <a:endParaRPr lang="en-IN" dirty="0">
                        <a:solidFill>
                          <a:schemeClr val="tx1"/>
                        </a:solidFill>
                        <a:latin typeface="Times New Roman" pitchFamily="18" charset="0"/>
                        <a:cs typeface="Times New Roman" pitchFamily="18" charset="0"/>
                      </a:endParaRPr>
                    </a:p>
                  </a:txBody>
                  <a:tcPr/>
                </a:tc>
              </a:tr>
              <a:tr h="769147">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Mid</a:t>
                      </a:r>
                      <a:r>
                        <a:rPr lang="en-US" baseline="0" dirty="0" smtClean="0">
                          <a:solidFill>
                            <a:schemeClr val="tx1"/>
                          </a:solidFill>
                          <a:latin typeface="Times New Roman" pitchFamily="18" charset="0"/>
                          <a:cs typeface="Times New Roman" pitchFamily="18" charset="0"/>
                        </a:rPr>
                        <a:t> LAD</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Proximal to large diagonal</a:t>
                      </a:r>
                      <a:r>
                        <a:rPr lang="en-US" baseline="0" dirty="0" smtClean="0">
                          <a:solidFill>
                            <a:schemeClr val="tx1"/>
                          </a:solidFill>
                          <a:latin typeface="Times New Roman" pitchFamily="18" charset="0"/>
                          <a:cs typeface="Times New Roman" pitchFamily="18" charset="0"/>
                        </a:rPr>
                        <a:t> but distal to S1</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9.2</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12</a:t>
                      </a:r>
                      <a:endParaRPr lang="en-IN" dirty="0">
                        <a:solidFill>
                          <a:schemeClr val="tx1"/>
                        </a:solidFill>
                        <a:latin typeface="Times New Roman" pitchFamily="18" charset="0"/>
                        <a:cs typeface="Times New Roman" pitchFamily="18" charset="0"/>
                      </a:endParaRPr>
                    </a:p>
                  </a:txBody>
                  <a:tcPr/>
                </a:tc>
              </a:tr>
              <a:tr h="769147">
                <a:tc>
                  <a:txBody>
                    <a:bodyPr/>
                    <a:lstStyle/>
                    <a:p>
                      <a:pPr algn="ctr"/>
                      <a:r>
                        <a:rPr lang="en-US" dirty="0" smtClean="0">
                          <a:solidFill>
                            <a:schemeClr val="tx1"/>
                          </a:solidFill>
                          <a:latin typeface="Times New Roman" pitchFamily="18" charset="0"/>
                          <a:cs typeface="Times New Roman" pitchFamily="18" charset="0"/>
                        </a:rPr>
                        <a:t>Distal</a:t>
                      </a:r>
                      <a:r>
                        <a:rPr lang="en-US" baseline="0" dirty="0" smtClean="0">
                          <a:solidFill>
                            <a:schemeClr val="tx1"/>
                          </a:solidFill>
                          <a:latin typeface="Times New Roman" pitchFamily="18" charset="0"/>
                          <a:cs typeface="Times New Roman" pitchFamily="18" charset="0"/>
                        </a:rPr>
                        <a:t> LAD or diagonal</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Distal to large diagonal or diagonal itself</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6.8</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10.2</a:t>
                      </a:r>
                      <a:endParaRPr lang="en-IN" dirty="0">
                        <a:solidFill>
                          <a:schemeClr val="tx1"/>
                        </a:solidFill>
                        <a:latin typeface="Times New Roman" pitchFamily="18" charset="0"/>
                        <a:cs typeface="Times New Roman" pitchFamily="18" charset="0"/>
                      </a:endParaRPr>
                    </a:p>
                  </a:txBody>
                  <a:tcPr/>
                </a:tc>
              </a:tr>
              <a:tr h="769147">
                <a:tc>
                  <a:txBody>
                    <a:bodyPr/>
                    <a:lstStyle/>
                    <a:p>
                      <a:pPr algn="ctr"/>
                      <a:r>
                        <a:rPr lang="en-US" dirty="0" smtClean="0">
                          <a:solidFill>
                            <a:schemeClr val="tx1"/>
                          </a:solidFill>
                          <a:latin typeface="Times New Roman" pitchFamily="18" charset="0"/>
                          <a:cs typeface="Times New Roman" pitchFamily="18" charset="0"/>
                        </a:rPr>
                        <a:t>Moderate to large inferior</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Proximal RCA or LCX</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6.4</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8.4</a:t>
                      </a:r>
                      <a:endParaRPr lang="en-IN" dirty="0">
                        <a:solidFill>
                          <a:schemeClr val="tx1"/>
                        </a:solidFill>
                        <a:latin typeface="Times New Roman" pitchFamily="18" charset="0"/>
                        <a:cs typeface="Times New Roman" pitchFamily="18" charset="0"/>
                      </a:endParaRPr>
                    </a:p>
                  </a:txBody>
                  <a:tcPr/>
                </a:tc>
              </a:tr>
              <a:tr h="769147">
                <a:tc>
                  <a:txBody>
                    <a:bodyPr/>
                    <a:lstStyle/>
                    <a:p>
                      <a:pPr algn="ctr"/>
                      <a:r>
                        <a:rPr lang="en-US" dirty="0" smtClean="0">
                          <a:solidFill>
                            <a:schemeClr val="tx1"/>
                          </a:solidFill>
                          <a:latin typeface="Times New Roman" pitchFamily="18" charset="0"/>
                          <a:cs typeface="Times New Roman" pitchFamily="18" charset="0"/>
                        </a:rPr>
                        <a:t>Small inferior</a:t>
                      </a:r>
                      <a:endParaRPr lang="en-IN"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Distal</a:t>
                      </a:r>
                      <a:r>
                        <a:rPr lang="en-US" baseline="0" dirty="0" smtClean="0">
                          <a:solidFill>
                            <a:schemeClr val="tx1"/>
                          </a:solidFill>
                          <a:latin typeface="Times New Roman" pitchFamily="18" charset="0"/>
                          <a:cs typeface="Times New Roman" pitchFamily="18" charset="0"/>
                        </a:rPr>
                        <a:t> RCA or LCX branched</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4.5</a:t>
                      </a:r>
                      <a:endParaRPr lang="en-IN" dirty="0">
                        <a:solidFill>
                          <a:schemeClr val="tx1"/>
                        </a:solidFill>
                        <a:latin typeface="Times New Roman" pitchFamily="18" charset="0"/>
                        <a:cs typeface="Times New Roman" pitchFamily="18" charset="0"/>
                      </a:endParaRPr>
                    </a:p>
                  </a:txBody>
                  <a:tcPr/>
                </a:tc>
                <a:tc>
                  <a:txBody>
                    <a:bodyPr/>
                    <a:lstStyle/>
                    <a:p>
                      <a:pPr algn="ct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6.7</a:t>
                      </a:r>
                      <a:endParaRPr lang="en-IN" dirty="0">
                        <a:solidFill>
                          <a:schemeClr val="tx1"/>
                        </a:solidFill>
                        <a:latin typeface="Times New Roman" pitchFamily="18" charset="0"/>
                        <a:cs typeface="Times New Roman" pitchFamily="18" charset="0"/>
                      </a:endParaRPr>
                    </a:p>
                  </a:txBody>
                  <a:tcPr/>
                </a:tc>
              </a:tr>
            </a:tbl>
          </a:graphicData>
        </a:graphic>
      </p:graphicFrame>
      <p:sp>
        <p:nvSpPr>
          <p:cNvPr id="5" name="Rectangle 4"/>
          <p:cNvSpPr/>
          <p:nvPr/>
        </p:nvSpPr>
        <p:spPr>
          <a:xfrm>
            <a:off x="4500562" y="6345816"/>
            <a:ext cx="4337726" cy="369332"/>
          </a:xfrm>
          <a:prstGeom prst="rect">
            <a:avLst/>
          </a:prstGeom>
        </p:spPr>
        <p:txBody>
          <a:bodyPr wrap="none">
            <a:spAutoFit/>
          </a:bodyPr>
          <a:lstStyle/>
          <a:p>
            <a:r>
              <a:rPr lang="en-US" i="1" dirty="0" smtClean="0">
                <a:latin typeface="Times New Roman" pitchFamily="18" charset="0"/>
                <a:cs typeface="Times New Roman" pitchFamily="18" charset="0"/>
              </a:rPr>
              <a:t>Gusto I cohort population </a:t>
            </a:r>
            <a:r>
              <a:rPr lang="en-US" i="1" dirty="0" err="1" smtClean="0">
                <a:latin typeface="Times New Roman" pitchFamily="18" charset="0"/>
                <a:cs typeface="Times New Roman" pitchFamily="18" charset="0"/>
              </a:rPr>
              <a:t>Topol</a:t>
            </a:r>
            <a:r>
              <a:rPr lang="en-US" i="1" dirty="0" smtClean="0">
                <a:latin typeface="Times New Roman" pitchFamily="18" charset="0"/>
                <a:cs typeface="Times New Roman" pitchFamily="18" charset="0"/>
              </a:rPr>
              <a:t> EJ; </a:t>
            </a:r>
            <a:r>
              <a:rPr lang="en-US" i="1" dirty="0" err="1" smtClean="0">
                <a:latin typeface="Times New Roman" pitchFamily="18" charset="0"/>
                <a:cs typeface="Times New Roman" pitchFamily="18" charset="0"/>
              </a:rPr>
              <a:t>ed</a:t>
            </a:r>
            <a:r>
              <a:rPr lang="en-US" i="1" dirty="0" smtClean="0">
                <a:latin typeface="Times New Roman" pitchFamily="18" charset="0"/>
                <a:cs typeface="Times New Roman" pitchFamily="18" charset="0"/>
              </a:rPr>
              <a:t> 1998</a:t>
            </a:r>
            <a:endParaRPr lang="en-IN"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rPr>
              <a:t>Limitations</a:t>
            </a:r>
            <a:endParaRPr lang="en-IN" b="1" dirty="0">
              <a:latin typeface="Footlight MT Light"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a:lnSpc>
                <a:spcPct val="160000"/>
              </a:lnSpc>
            </a:pPr>
            <a:r>
              <a:rPr lang="en-US" dirty="0" smtClean="0">
                <a:latin typeface="Times New Roman" pitchFamily="18" charset="0"/>
                <a:cs typeface="Times New Roman" pitchFamily="18" charset="0"/>
              </a:rPr>
              <a:t>Assessment of the site of occlusion of coronary vessel by ECG is most reliable in case of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MI</a:t>
            </a:r>
          </a:p>
          <a:p>
            <a:pPr>
              <a:lnSpc>
                <a:spcPct val="160000"/>
              </a:lnSpc>
            </a:pPr>
            <a:endParaRPr lang="en-US" dirty="0" smtClean="0">
              <a:latin typeface="Times New Roman" pitchFamily="18" charset="0"/>
              <a:cs typeface="Times New Roman" pitchFamily="18" charset="0"/>
            </a:endParaRPr>
          </a:p>
          <a:p>
            <a:pPr>
              <a:lnSpc>
                <a:spcPct val="160000"/>
              </a:lnSpc>
            </a:pPr>
            <a:r>
              <a:rPr lang="en-US" dirty="0" smtClean="0">
                <a:latin typeface="Times New Roman" pitchFamily="18" charset="0"/>
                <a:cs typeface="Times New Roman" pitchFamily="18" charset="0"/>
              </a:rPr>
              <a:t>Impaired  </a:t>
            </a:r>
          </a:p>
          <a:p>
            <a:pPr lvl="1">
              <a:lnSpc>
                <a:spcPct val="160000"/>
              </a:lnSpc>
            </a:pPr>
            <a:r>
              <a:rPr lang="en-US" dirty="0" smtClean="0">
                <a:latin typeface="Times New Roman" pitchFamily="18" charset="0"/>
                <a:cs typeface="Times New Roman" pitchFamily="18" charset="0"/>
              </a:rPr>
              <a:t>Multivessel disease</a:t>
            </a:r>
          </a:p>
          <a:p>
            <a:pPr lvl="1">
              <a:lnSpc>
                <a:spcPct val="160000"/>
              </a:lnSpc>
            </a:pPr>
            <a:r>
              <a:rPr lang="en-US" dirty="0" smtClean="0">
                <a:latin typeface="Times New Roman" pitchFamily="18" charset="0"/>
                <a:cs typeface="Times New Roman" pitchFamily="18" charset="0"/>
              </a:rPr>
              <a:t>Collateral circulation</a:t>
            </a:r>
          </a:p>
          <a:p>
            <a:pPr lvl="1">
              <a:lnSpc>
                <a:spcPct val="160000"/>
              </a:lnSpc>
            </a:pPr>
            <a:r>
              <a:rPr lang="en-US" dirty="0" smtClean="0">
                <a:latin typeface="Times New Roman" pitchFamily="18" charset="0"/>
                <a:cs typeface="Times New Roman" pitchFamily="18" charset="0"/>
              </a:rPr>
              <a:t>When ventricular activation is prolonged as in</a:t>
            </a:r>
          </a:p>
          <a:p>
            <a:pPr lvl="2">
              <a:lnSpc>
                <a:spcPct val="160000"/>
              </a:lnSpc>
            </a:pPr>
            <a:r>
              <a:rPr lang="en-US" dirty="0" smtClean="0">
                <a:latin typeface="Times New Roman" pitchFamily="18" charset="0"/>
                <a:cs typeface="Times New Roman" pitchFamily="18" charset="0"/>
              </a:rPr>
              <a:t>LVH </a:t>
            </a:r>
          </a:p>
          <a:p>
            <a:pPr lvl="2">
              <a:lnSpc>
                <a:spcPct val="160000"/>
              </a:lnSpc>
            </a:pPr>
            <a:r>
              <a:rPr lang="en-US" dirty="0" smtClean="0">
                <a:latin typeface="Times New Roman" pitchFamily="18" charset="0"/>
                <a:cs typeface="Times New Roman" pitchFamily="18" charset="0"/>
              </a:rPr>
              <a:t>Preexistent LBBB</a:t>
            </a:r>
          </a:p>
          <a:p>
            <a:pPr lvl="2">
              <a:lnSpc>
                <a:spcPct val="160000"/>
              </a:lnSpc>
            </a:pPr>
            <a:r>
              <a:rPr lang="en-US" dirty="0" err="1" smtClean="0">
                <a:latin typeface="Times New Roman" pitchFamily="18" charset="0"/>
                <a:cs typeface="Times New Roman" pitchFamily="18" charset="0"/>
              </a:rPr>
              <a:t>Preexcitation</a:t>
            </a:r>
            <a:r>
              <a:rPr lang="en-US" dirty="0" smtClean="0">
                <a:latin typeface="Times New Roman" pitchFamily="18" charset="0"/>
                <a:cs typeface="Times New Roman" pitchFamily="18" charset="0"/>
              </a:rPr>
              <a:t> </a:t>
            </a:r>
          </a:p>
          <a:p>
            <a:pPr lvl="2">
              <a:lnSpc>
                <a:spcPct val="160000"/>
              </a:lnSpc>
            </a:pPr>
            <a:r>
              <a:rPr lang="en-US" dirty="0" smtClean="0">
                <a:latin typeface="Times New Roman" pitchFamily="18" charset="0"/>
                <a:cs typeface="Times New Roman" pitchFamily="18" charset="0"/>
              </a:rPr>
              <a:t>Paced rhythm</a:t>
            </a:r>
          </a:p>
          <a:p>
            <a:pPr>
              <a:lnSpc>
                <a:spcPct val="160000"/>
              </a:lnSpc>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http://www.glittergraphics.org/graphics/thank-you/images/10.jpg"/>
          <p:cNvPicPr>
            <a:picLocks noGrp="1" noChangeAspect="1" noChangeArrowheads="1"/>
          </p:cNvPicPr>
          <p:nvPr>
            <p:ph idx="1"/>
          </p:nvPr>
        </p:nvPicPr>
        <p:blipFill>
          <a:blip r:embed="rId2"/>
          <a:srcRect/>
          <a:stretch>
            <a:fillRect/>
          </a:stretch>
        </p:blipFill>
        <p:spPr bwMode="auto">
          <a:xfrm>
            <a:off x="1397000" y="1735931"/>
            <a:ext cx="6350000" cy="4254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ootlight MT Light" pitchFamily="18" charset="0"/>
                <a:cs typeface="Times New Roman" pitchFamily="18" charset="0"/>
              </a:rPr>
              <a:t>Dominance</a:t>
            </a:r>
            <a:endParaRPr lang="en-IN" b="1" dirty="0">
              <a:latin typeface="Footlight MT Light" pitchFamily="18" charset="0"/>
              <a:cs typeface="Times New Roman"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sz="2800" dirty="0" smtClean="0">
                <a:latin typeface="Times New Roman" pitchFamily="18" charset="0"/>
                <a:cs typeface="Times New Roman" pitchFamily="18" charset="0"/>
              </a:rPr>
              <a:t>Supplies circulation to the inferior wall and inferior portion of the  posterior IVS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Dominant artery passes crux and IVS, giving rise to posterolateral branches and PDA</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Dominant artery also gives rise to the AV nodal branch</a:t>
            </a:r>
          </a:p>
          <a:p>
            <a:endParaRPr lang="en-US"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Nondominant artery is usually smaller in size and terminates early in its respective AV groove</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TotalTime>
  <Words>3134</Words>
  <Application>Microsoft Office PowerPoint</Application>
  <PresentationFormat>On-screen Show (4:3)</PresentationFormat>
  <Paragraphs>451</Paragraphs>
  <Slides>83</Slides>
  <Notes>11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Localization of culprit artery in STEMI</vt:lpstr>
      <vt:lpstr> Overview </vt:lpstr>
      <vt:lpstr>Introduction</vt:lpstr>
      <vt:lpstr>Prevalence of STEMI</vt:lpstr>
      <vt:lpstr>Coronary circulation</vt:lpstr>
      <vt:lpstr>Blood supply of heart</vt:lpstr>
      <vt:lpstr>Blood supply of heart (contd..)</vt:lpstr>
      <vt:lpstr>Blood supply of heart (contd..)</vt:lpstr>
      <vt:lpstr>Dominance</vt:lpstr>
      <vt:lpstr>Dominance</vt:lpstr>
      <vt:lpstr> Right  dominant </vt:lpstr>
      <vt:lpstr> Left  dominant </vt:lpstr>
      <vt:lpstr>The concept of injury vector:  Direct and reciprocal changes</vt:lpstr>
      <vt:lpstr>Slide 14</vt:lpstr>
      <vt:lpstr>Slide 15</vt:lpstr>
      <vt:lpstr>Ischemia at a distance Vs reciprocal changes</vt:lpstr>
      <vt:lpstr>AWMI</vt:lpstr>
      <vt:lpstr>Anteroseptal zone: occlusion of the LAD and its branches</vt:lpstr>
      <vt:lpstr>Proximal LAD occlusion  (Dominance of Basal area)</vt:lpstr>
      <vt:lpstr>Proximal LAD occlusion  (Dominance of Basal area)</vt:lpstr>
      <vt:lpstr>Proximal LAD occlusion  (Dominance of Basal area)</vt:lpstr>
      <vt:lpstr>Slide 22</vt:lpstr>
      <vt:lpstr>Distal LAD occlusion (Dominance of inferoapical area)</vt:lpstr>
      <vt:lpstr>Distal LAD occlusion (Dominance of inferoapical area)</vt:lpstr>
      <vt:lpstr>Distal LAD occlusion (Dominance of inferoapical area)</vt:lpstr>
      <vt:lpstr>Slide 26</vt:lpstr>
      <vt:lpstr>Slide 27</vt:lpstr>
      <vt:lpstr>1st Diagonal not involved (Dominance of septal area)-Proximal to S1</vt:lpstr>
      <vt:lpstr>1st Diagonal not involved (Dominance of septal area)-Proximal to S1</vt:lpstr>
      <vt:lpstr>1st Diagonal not involved (Dominance of septal area)-Proximal to S1</vt:lpstr>
      <vt:lpstr>Slide 31</vt:lpstr>
      <vt:lpstr>1st Diagonal not involved (Dominance of septal area)-Proximal to S1</vt:lpstr>
      <vt:lpstr>First septal branch not included (Dominance of Lateral area) – Prox to D1</vt:lpstr>
      <vt:lpstr>First septal branch not included (Dominance of Lateral area) – Prox to D1</vt:lpstr>
      <vt:lpstr>First septal branch not included (Dominance of Lateral area) – Prox to D1</vt:lpstr>
      <vt:lpstr>First septal branch not included (Dominance of Lateral area) – Prox to D1</vt:lpstr>
      <vt:lpstr>Slide 37</vt:lpstr>
      <vt:lpstr>ECG criteria to identify site of occlusion in the LAD</vt:lpstr>
      <vt:lpstr>Slide 39</vt:lpstr>
      <vt:lpstr>Selective occlusion of the D1branch</vt:lpstr>
      <vt:lpstr>Selective occlusion of the D1branch</vt:lpstr>
      <vt:lpstr>Selective occlusion of the S1branch</vt:lpstr>
      <vt:lpstr>Selective occlusion of the S1branch</vt:lpstr>
      <vt:lpstr>Slide 44</vt:lpstr>
      <vt:lpstr>IWMI</vt:lpstr>
      <vt:lpstr>Injury vector in RCA and LCX</vt:lpstr>
      <vt:lpstr>Slide 47</vt:lpstr>
      <vt:lpstr>Occlusion of the RCA</vt:lpstr>
      <vt:lpstr>Slide 49</vt:lpstr>
      <vt:lpstr>Occlusion of the RCA (Contd..)</vt:lpstr>
      <vt:lpstr>Occlusion of the LCX</vt:lpstr>
      <vt:lpstr>Slide 52</vt:lpstr>
      <vt:lpstr>Proximal occlusion of a very dominant LCX</vt:lpstr>
      <vt:lpstr>Slide 54</vt:lpstr>
      <vt:lpstr>OM VS D1 occlusion</vt:lpstr>
      <vt:lpstr>RVMI</vt:lpstr>
      <vt:lpstr>RV infarction</vt:lpstr>
      <vt:lpstr> RV infarction </vt:lpstr>
      <vt:lpstr>Slide 59</vt:lpstr>
      <vt:lpstr>V4R in acute infero posterior MI</vt:lpstr>
      <vt:lpstr>Slide 61</vt:lpstr>
      <vt:lpstr>STEMI due to proximal RCA occlusion</vt:lpstr>
      <vt:lpstr>STEMI due to RCA occlusion distal to the RV branches</vt:lpstr>
      <vt:lpstr>Slide 64</vt:lpstr>
      <vt:lpstr>Very dominant RCA occlusion distal to the RV branches</vt:lpstr>
      <vt:lpstr>Proximal occlusion of a very dominant LCX</vt:lpstr>
      <vt:lpstr>Isolated RVMI</vt:lpstr>
      <vt:lpstr>Slide 68</vt:lpstr>
      <vt:lpstr>PWMI</vt:lpstr>
      <vt:lpstr>Posterior wall involvement</vt:lpstr>
      <vt:lpstr>Posterior wall involvement</vt:lpstr>
      <vt:lpstr>True PWMI</vt:lpstr>
      <vt:lpstr>Left main stem occlusion or  triple vessel disease</vt:lpstr>
      <vt:lpstr>Left main stem occlusion or  triple vessel disease</vt:lpstr>
      <vt:lpstr>Slide 75</vt:lpstr>
      <vt:lpstr>Conduction disturbances</vt:lpstr>
      <vt:lpstr>AV conduction disturbances</vt:lpstr>
      <vt:lpstr>Sub AV conduction disturbances</vt:lpstr>
      <vt:lpstr>Atrial infarction</vt:lpstr>
      <vt:lpstr>Slide 80</vt:lpstr>
      <vt:lpstr>Acute MI : ECG subsets and correlated infarct related artery and mortality</vt:lpstr>
      <vt:lpstr>Limitations</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dr.sunish</dc:creator>
  <cp:lastModifiedBy>dr.sunish</cp:lastModifiedBy>
  <cp:revision>204</cp:revision>
  <dcterms:created xsi:type="dcterms:W3CDTF">2015-03-15T04:22:10Z</dcterms:created>
  <dcterms:modified xsi:type="dcterms:W3CDTF">2015-03-23T20:17:01Z</dcterms:modified>
</cp:coreProperties>
</file>